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2" r:id="rId9"/>
    <p:sldId id="261" r:id="rId10"/>
    <p:sldId id="265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72B09F-CB43-4273-8533-686A4CF9D160}" type="datetimeFigureOut">
              <a:rPr lang="en-ZA" smtClean="0"/>
              <a:t>2019/10/01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FA4682-6664-41EF-B197-FF54B8FE9BC5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06104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4682-6664-41EF-B197-FF54B8FE9BC5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92172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 a list of competitors with the same or similar offering to yours. Explain how your solution may be better than similar offerings. List the differentiating features in the table below</a:t>
            </a:r>
            <a:endParaRPr lang="en-Z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Z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Z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b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Current/alternative offerings in the market</a:t>
            </a:r>
            <a:endParaRPr lang="en-Z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b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Features of current/alternative  offerings (mention the most important advantages and disadvantages of current offerings)</a:t>
            </a:r>
            <a:endParaRPr lang="en-Z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b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Competitive advantage:  any superior features that you have over your competitors’ offerings/current offerings. </a:t>
            </a:r>
            <a:endParaRPr lang="en-Z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4682-6664-41EF-B197-FF54B8FE9BC5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9248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dirty="0"/>
              <a:t>TIA Form </a:t>
            </a:r>
            <a:r>
              <a:rPr kumimoji="0" lang="en-GB" altLang="en-US" sz="12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Activities should bring you closer to achieving your goals and could entail a combination of technical and business development activities. </a:t>
            </a:r>
            <a:endParaRPr kumimoji="0" lang="en-ZA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FA4682-6664-41EF-B197-FF54B8FE9BC5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29527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AAC0-B2A5-4484-9A16-787F0ABCF730}" type="datetime1">
              <a:rPr lang="en-ZA" smtClean="0"/>
              <a:t>2019/10/01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CUT I-GYM Author E Conradie 2018 Power Point / One pager Business plan TEMPLATE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82A-35AE-4162-8F01-6922A22D397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20931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E3078-E26D-4536-B998-E3E55BF25EB7}" type="datetime1">
              <a:rPr lang="en-ZA" smtClean="0"/>
              <a:t>2019/10/01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CUT I-GYM Author E Conradie 2018 Power Point / One pager Business plan TEMPLATE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82A-35AE-4162-8F01-6922A22D397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3849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A20F3-F13F-488B-89FF-8A52A15F67A3}" type="datetime1">
              <a:rPr lang="en-ZA" smtClean="0"/>
              <a:t>2019/10/01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CUT I-GYM Author E Conradie 2018 Power Point / One pager Business plan TEMPLATE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82A-35AE-4162-8F01-6922A22D397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0302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661C5-5E5D-4A20-A8CF-6964C5013169}" type="datetime1">
              <a:rPr lang="en-ZA" smtClean="0"/>
              <a:t>2019/10/01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CUT I-GYM Author E Conradie 2018 Power Point / One pager Business plan TEMPLATE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82A-35AE-4162-8F01-6922A22D397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177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F061-0300-4281-8615-15E15F991620}" type="datetime1">
              <a:rPr lang="en-ZA" smtClean="0"/>
              <a:t>2019/10/01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CUT I-GYM Author E Conradie 2018 Power Point / One pager Business plan TEMPLATE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82A-35AE-4162-8F01-6922A22D397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1593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09F4-E353-42A6-BA29-2B8A6E7B2F01}" type="datetime1">
              <a:rPr lang="en-ZA" smtClean="0"/>
              <a:t>2019/10/01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CUT I-GYM Author E Conradie 2018 Power Point / One pager Business plan TEMPLATE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82A-35AE-4162-8F01-6922A22D397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7947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2BA38-ECBB-497E-97A0-87BCAEDA1574}" type="datetime1">
              <a:rPr lang="en-ZA" smtClean="0"/>
              <a:t>2019/10/01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CUT I-GYM Author E Conradie 2018 Power Point / One pager Business plan TEMPLATE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82A-35AE-4162-8F01-6922A22D397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1027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65F8F-4D41-4A14-85D7-3C31001B57B5}" type="datetime1">
              <a:rPr lang="en-ZA" smtClean="0"/>
              <a:t>2019/10/01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CUT I-GYM Author E Conradie 2018 Power Point / One pager Business plan TEMPLATE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82A-35AE-4162-8F01-6922A22D397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95835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15815-C92E-41A6-AE22-BE0A3B43EE4D}" type="datetime1">
              <a:rPr lang="en-ZA" smtClean="0"/>
              <a:t>2019/10/01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CUT I-GYM Author E Conradie 2018 Power Point / One pager Business plan TEMPLATE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82A-35AE-4162-8F01-6922A22D397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5516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CD89-8FEF-41A5-806E-F9526F9B73BF}" type="datetime1">
              <a:rPr lang="en-ZA" smtClean="0"/>
              <a:t>2019/10/01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CUT I-GYM Author E Conradie 2018 Power Point / One pager Business plan TEMPLATE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82A-35AE-4162-8F01-6922A22D397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055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13A7-4B4C-48DC-A47F-DDEAA7C46840}" type="datetime1">
              <a:rPr lang="en-ZA" smtClean="0"/>
              <a:t>2019/10/01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CUT I-GYM Author E Conradie 2018 Power Point / One pager Business plan TEMPLATE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82A-35AE-4162-8F01-6922A22D397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25944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F3A9A-55D3-4A3A-958D-6E80325BC899}" type="datetime1">
              <a:rPr lang="en-ZA" smtClean="0"/>
              <a:t>2019/10/01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/>
              <a:t>CUT I-GYM Author E Conradie 2018 Power Point / One pager Business plan TEMPLATE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3282A-35AE-4162-8F01-6922A22D397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700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deagenerator@cut.ac.z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47446"/>
          </a:xfrm>
        </p:spPr>
        <p:txBody>
          <a:bodyPr>
            <a:normAutofit/>
          </a:bodyPr>
          <a:lstStyle/>
          <a:p>
            <a:r>
              <a:rPr lang="en-ZA" dirty="0"/>
              <a:t>This is a </a:t>
            </a:r>
            <a:r>
              <a:rPr lang="en-ZA" dirty="0" err="1"/>
              <a:t>ec</a:t>
            </a:r>
            <a:r>
              <a:rPr lang="en-ZA" dirty="0"/>
              <a:t> guideline for</a:t>
            </a:r>
            <a:br>
              <a:rPr lang="en-ZA" dirty="0"/>
            </a:br>
            <a:r>
              <a:rPr lang="en-ZA" dirty="0"/>
              <a:t>a </a:t>
            </a:r>
            <a:r>
              <a:rPr lang="en-ZA" b="1" u="sng" dirty="0"/>
              <a:t>5 min </a:t>
            </a:r>
            <a:r>
              <a:rPr lang="en-ZA" dirty="0"/>
              <a:t>presentation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10486"/>
            <a:ext cx="9144000" cy="2979152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en-ZA" sz="38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REQUIRED*: </a:t>
            </a:r>
          </a:p>
          <a:p>
            <a:pPr algn="l">
              <a:lnSpc>
                <a:spcPct val="170000"/>
              </a:lnSpc>
            </a:pPr>
            <a:r>
              <a:rPr lang="en-ZA" sz="38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*1. Rename your Power Point presentation with all participants SURNAMES in capital letters and SHORT TITLE  when saving it and before forwarding it to </a:t>
            </a:r>
            <a:r>
              <a:rPr lang="en-ZA" sz="3800" b="1" i="1" dirty="0">
                <a:solidFill>
                  <a:srgbClr val="FF0000"/>
                </a:solidFill>
                <a:latin typeface="Arial Black" panose="020B0A04020102020204" pitchFamily="34" charset="0"/>
                <a:hlinkClick r:id="rId2"/>
              </a:rPr>
              <a:t>ideagenerator@cut.ac.za</a:t>
            </a:r>
            <a:endParaRPr lang="en-ZA" sz="3800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l">
              <a:lnSpc>
                <a:spcPct val="170000"/>
              </a:lnSpc>
            </a:pPr>
            <a:r>
              <a:rPr lang="en-ZA" sz="3800" i="1" dirty="0">
                <a:latin typeface="Arial Black" panose="020B0A04020102020204" pitchFamily="34" charset="0"/>
                <a:ea typeface="Times New Roman" panose="02020603050405020304" pitchFamily="18" charset="0"/>
              </a:rPr>
              <a:t>2. IP sorted ? (</a:t>
            </a:r>
            <a:r>
              <a:rPr lang="en-ZA" sz="3800" b="1" i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Please do not present if you think there is Intellectual Property to protect</a:t>
            </a:r>
            <a:r>
              <a:rPr lang="en-ZA" sz="3800" i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 </a:t>
            </a:r>
            <a:r>
              <a:rPr lang="en-ZA" sz="3800" i="1" dirty="0">
                <a:latin typeface="Arial Black" panose="020B0A04020102020204" pitchFamily="34" charset="0"/>
                <a:ea typeface="Times New Roman" panose="02020603050405020304" pitchFamily="18" charset="0"/>
              </a:rPr>
              <a:t>– once you disclosed (present in any form) the novelty / new factor is lost and then it is not patentable. However, you could still </a:t>
            </a:r>
            <a:r>
              <a:rPr lang="en-ZA" sz="3800" i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within six months </a:t>
            </a:r>
            <a:r>
              <a:rPr lang="en-ZA" sz="3800" i="1" dirty="0">
                <a:latin typeface="Arial Black" panose="020B0A04020102020204" pitchFamily="34" charset="0"/>
                <a:ea typeface="Times New Roman" panose="02020603050405020304" pitchFamily="18" charset="0"/>
              </a:rPr>
              <a:t>do a design registration!)</a:t>
            </a:r>
          </a:p>
          <a:p>
            <a:pPr algn="l"/>
            <a:endParaRPr lang="en-ZA" b="1" dirty="0">
              <a:solidFill>
                <a:srgbClr val="FF0000"/>
              </a:solidFill>
            </a:endParaRPr>
          </a:p>
          <a:p>
            <a:pPr algn="l"/>
            <a:r>
              <a:rPr lang="en-ZA" sz="3700" dirty="0"/>
              <a:t>Note: 5 minutes – 1 minute per slide or 10 min – 2 minutes per slide</a:t>
            </a:r>
          </a:p>
          <a:p>
            <a:pPr algn="l"/>
            <a:r>
              <a:rPr lang="en-ZA" sz="3700" dirty="0"/>
              <a:t>Optional: This PP can be used to compile a one pager Business Plan to distribute to potential funder or a panellist when presenting)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CUT I-GYM Author E Conradie 2018 Power Point / One pager Business plan TEMPLATE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82A-35AE-4162-8F01-6922A22D3973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82195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F9D72-3261-4C3D-A690-C0445C65D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226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Advice from </a:t>
            </a:r>
            <a:br>
              <a:rPr lang="en-US" dirty="0"/>
            </a:br>
            <a:r>
              <a:rPr lang="en-US" dirty="0"/>
              <a:t>Prof Seeram Ramakrishna, </a:t>
            </a:r>
            <a:r>
              <a:rPr lang="en-US" i="1" dirty="0" err="1"/>
              <a:t>FREng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23D5C-E058-44EB-931A-80DCD0DA9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2406"/>
            <a:ext cx="10515600" cy="3885859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Validate the idea (know the competitors &amp; business worthiness; find mentors) and get it done</a:t>
            </a:r>
          </a:p>
          <a:p>
            <a:r>
              <a:rPr lang="en-US" dirty="0"/>
              <a:t>Skin deep (shallow understanding) versus in-depth understanding balance</a:t>
            </a:r>
          </a:p>
          <a:p>
            <a:r>
              <a:rPr lang="en-US" dirty="0"/>
              <a:t>Failure is to be expected. Be resourceful and find solutions </a:t>
            </a:r>
          </a:p>
          <a:p>
            <a:r>
              <a:rPr lang="en-US" dirty="0"/>
              <a:t>Be ready to change and rebrand</a:t>
            </a:r>
          </a:p>
          <a:p>
            <a:r>
              <a:rPr lang="en-US" dirty="0"/>
              <a:t>Story telling and building trust is important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9EE4FE-1AC0-429C-894D-80A462858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CUT I-GYM Author E Conradie 2018 Power Point / One pager Business plan TEMPLATE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CFF296-B53B-4D7A-AFB0-C5A2A1273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82A-35AE-4162-8F01-6922A22D3973}" type="slidenum">
              <a:rPr lang="en-ZA" smtClean="0"/>
              <a:t>10</a:t>
            </a:fld>
            <a:endParaRPr lang="en-ZA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21A347C-59C8-4866-A096-7D4CAF897D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9031" y="290147"/>
            <a:ext cx="1553169" cy="186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30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SLIDE One:</a:t>
            </a:r>
            <a:br>
              <a:rPr lang="en-Z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1.</a:t>
            </a:r>
            <a:r>
              <a:rPr lang="en-ZA" sz="105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  </a:t>
            </a: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Logo, Company name, all partners and stakeholders plus % ownership – if only an idea use your name</a:t>
            </a:r>
            <a:endParaRPr lang="en-ZA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ZA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Signed Service agreement </a:t>
            </a: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if  more than one person involved need to be ready (printed!) to hand out</a:t>
            </a:r>
            <a:endParaRPr lang="en-ZA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 Title - Two to five words </a:t>
            </a:r>
            <a:endParaRPr lang="en-ZA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Punchline</a:t>
            </a:r>
          </a:p>
          <a:p>
            <a:pPr indent="0">
              <a:spcAft>
                <a:spcPts val="0"/>
              </a:spcAft>
              <a:buNone/>
            </a:pP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Pictures!!!</a:t>
            </a:r>
          </a:p>
          <a:p>
            <a:pPr indent="0">
              <a:spcAft>
                <a:spcPts val="0"/>
              </a:spcAft>
              <a:buNone/>
            </a:pPr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CUT I-GYM Author E Conradie 2018 Power Point / One pager Business plan TEMPLATE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82A-35AE-4162-8F01-6922A22D3973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04004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SLIDE TWO</a:t>
            </a:r>
            <a:br>
              <a:rPr lang="en-Z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1.</a:t>
            </a:r>
            <a:r>
              <a:rPr lang="en-ZA" sz="105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  </a:t>
            </a:r>
            <a:r>
              <a:rPr lang="en-ZA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What is</a:t>
            </a: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 the idea or product or project – pictures, history and money spent on this by Innovator / </a:t>
            </a:r>
            <a:r>
              <a:rPr lang="en-ZA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what is unique </a:t>
            </a: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(WOW! FACTOR) (see advice from Prof </a:t>
            </a:r>
            <a:r>
              <a:rPr lang="en-ZA" i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Seeram</a:t>
            </a: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 Ramakrishna - last slide of this presentation)</a:t>
            </a:r>
            <a:endParaRPr lang="en-ZA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0">
              <a:spcAft>
                <a:spcPts val="0"/>
              </a:spcAft>
              <a:buNone/>
            </a:pP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2.</a:t>
            </a:r>
            <a:r>
              <a:rPr lang="en-ZA" sz="105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  </a:t>
            </a: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What is new or different to competitors and who are the </a:t>
            </a:r>
            <a:r>
              <a:rPr lang="en-ZA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COMPETITORS – </a:t>
            </a: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Who are competitors – </a:t>
            </a:r>
            <a:r>
              <a:rPr lang="en-ZA" b="1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research (Pricing etc.)</a:t>
            </a: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!! </a:t>
            </a:r>
            <a:endParaRPr lang="en-ZA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buNone/>
            </a:pP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3. Who will buy this or where and how will it be implemented if it is a project?</a:t>
            </a:r>
          </a:p>
          <a:p>
            <a:pPr indent="0">
              <a:buNone/>
            </a:pP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(Tip: paying customer may not be the beneficiary – explain this) </a:t>
            </a:r>
            <a:endParaRPr lang="en-ZA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CUT I-GYM Author E Conradie 2018 Power Point / One pager Business plan TEMPLATE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82A-35AE-4162-8F01-6922A22D3973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61580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SLIDE THREE – Information slide</a:t>
            </a:r>
            <a:br>
              <a:rPr lang="en-Z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47500" lnSpcReduction="20000"/>
          </a:bodyPr>
          <a:lstStyle/>
          <a:p>
            <a:pPr indent="0">
              <a:lnSpc>
                <a:spcPct val="170000"/>
              </a:lnSpc>
              <a:buNone/>
            </a:pP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Price of item or fees if a project (per person / session / group) </a:t>
            </a:r>
            <a:r>
              <a:rPr lang="en-ZA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INCOME!</a:t>
            </a:r>
          </a:p>
          <a:p>
            <a:pPr indent="0">
              <a:lnSpc>
                <a:spcPct val="170000"/>
              </a:lnSpc>
              <a:buNone/>
            </a:pP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Give FINAL PRICE ITEM – then use next slides to indicate what needs to be done: Prototype(s) production and testing – cost &amp; Production costs; Marketing etc.) (</a:t>
            </a:r>
            <a:r>
              <a:rPr lang="en-ZA" sz="2500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Tip</a:t>
            </a: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: remember to double production cost to cover marketing costs)</a:t>
            </a:r>
          </a:p>
          <a:p>
            <a:pPr indent="0">
              <a:lnSpc>
                <a:spcPct val="170000"/>
              </a:lnSpc>
              <a:buNone/>
            </a:pP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1.</a:t>
            </a:r>
            <a:r>
              <a:rPr lang="en-ZA" sz="105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  </a:t>
            </a: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Use Table 2 Entry form (Used the TIA Project milestones on Slide 5 in this presentation to determine what should be done and Slide 6 for Time line and costing – </a:t>
            </a:r>
            <a:r>
              <a:rPr lang="en-ZA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REPLACE WITH YOUR INFO!!) </a:t>
            </a: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– </a:t>
            </a:r>
            <a:r>
              <a:rPr lang="en-ZA" i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Only highlight the positives when you present do not discuss all the details! </a:t>
            </a:r>
          </a:p>
          <a:p>
            <a:pPr indent="0">
              <a:lnSpc>
                <a:spcPct val="170000"/>
              </a:lnSpc>
              <a:buNone/>
            </a:pP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2. Include </a:t>
            </a:r>
            <a:r>
              <a:rPr lang="en-ZA" i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milestones, timelines and costing slides (</a:t>
            </a:r>
            <a:r>
              <a:rPr lang="en-ZA" b="1" i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EXPENSES</a:t>
            </a:r>
            <a:r>
              <a:rPr lang="en-ZA" i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)  </a:t>
            </a: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however do not discuss this in detail – this is to provide info when the questions are ask</a:t>
            </a:r>
            <a:endParaRPr lang="en-ZA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0">
              <a:lnSpc>
                <a:spcPct val="170000"/>
              </a:lnSpc>
              <a:buNone/>
            </a:pP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3.</a:t>
            </a:r>
            <a:r>
              <a:rPr lang="en-ZA" sz="105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 </a:t>
            </a:r>
            <a:r>
              <a:rPr lang="en-ZA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ZA" sz="2500" b="1" i="1" dirty="0">
                <a:effectLst/>
                <a:ea typeface="Times New Roman" panose="02020603050405020304" pitchFamily="18" charset="0"/>
              </a:rPr>
              <a:t>Tip</a:t>
            </a:r>
            <a:r>
              <a:rPr lang="en-ZA" sz="25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 </a:t>
            </a:r>
            <a:r>
              <a:rPr lang="en-ZA" sz="2700" i="1" dirty="0">
                <a:latin typeface="Calibri" panose="020F0502020204030204" pitchFamily="34" charset="0"/>
                <a:ea typeface="Times New Roman" panose="02020603050405020304" pitchFamily="18" charset="0"/>
              </a:rPr>
              <a:t>A</a:t>
            </a:r>
            <a:r>
              <a:rPr lang="en-ZA" sz="2700" i="1" dirty="0">
                <a:latin typeface="Calibri" panose="020F0502020204030204" pitchFamily="34" charset="0"/>
              </a:rPr>
              <a:t>lso mention  </a:t>
            </a: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Long term plans with estimates in timeline, costing </a:t>
            </a:r>
          </a:p>
          <a:p>
            <a:pPr indent="0">
              <a:lnSpc>
                <a:spcPct val="170000"/>
              </a:lnSpc>
              <a:buNone/>
            </a:pP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4. </a:t>
            </a:r>
            <a:r>
              <a:rPr lang="en-ZA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PROFIT </a:t>
            </a: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– explain how this will be made </a:t>
            </a:r>
          </a:p>
          <a:p>
            <a:pPr marL="457200">
              <a:lnSpc>
                <a:spcPct val="170000"/>
              </a:lnSpc>
            </a:pP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Income versus expenses (be realistic – e.g. salaries could (should!) be zero in first six months if you are not investing your own money)</a:t>
            </a:r>
          </a:p>
          <a:p>
            <a:pPr marL="457200">
              <a:lnSpc>
                <a:spcPct val="170000"/>
              </a:lnSpc>
            </a:pPr>
            <a:r>
              <a:rPr lang="en-ZA" sz="2500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Tip</a:t>
            </a: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 – e.g. if transport is part of expenses  – </a:t>
            </a:r>
            <a:r>
              <a:rPr lang="en-ZA" dirty="0">
                <a:latin typeface="Calibri" panose="020F0502020204030204" pitchFamily="34" charset="0"/>
                <a:ea typeface="Times New Roman" panose="02020603050405020304" pitchFamily="18" charset="0"/>
              </a:rPr>
              <a:t>get real quotes </a:t>
            </a: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–  look at  option to hire rather than buying</a:t>
            </a:r>
          </a:p>
          <a:p>
            <a:pPr indent="0">
              <a:buNone/>
            </a:pPr>
            <a:endParaRPr lang="en-ZA" i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0">
              <a:buNone/>
            </a:pPr>
            <a:endParaRPr lang="en-ZA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CUT I-GYM Author E Conradie 2018 Power Point / One pager Business plan TEMPLATE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82A-35AE-4162-8F01-6922A22D3973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35244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914485"/>
              </p:ext>
            </p:extLst>
          </p:nvPr>
        </p:nvGraphicFramePr>
        <p:xfrm>
          <a:off x="902535" y="402213"/>
          <a:ext cx="9941689" cy="6113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2567">
                  <a:extLst>
                    <a:ext uri="{9D8B030D-6E8A-4147-A177-3AD203B41FA5}">
                      <a16:colId xmlns:a16="http://schemas.microsoft.com/office/drawing/2014/main" val="3778461270"/>
                    </a:ext>
                  </a:extLst>
                </a:gridCol>
                <a:gridCol w="2253939">
                  <a:extLst>
                    <a:ext uri="{9D8B030D-6E8A-4147-A177-3AD203B41FA5}">
                      <a16:colId xmlns:a16="http://schemas.microsoft.com/office/drawing/2014/main" val="3004655637"/>
                    </a:ext>
                  </a:extLst>
                </a:gridCol>
                <a:gridCol w="2253939">
                  <a:extLst>
                    <a:ext uri="{9D8B030D-6E8A-4147-A177-3AD203B41FA5}">
                      <a16:colId xmlns:a16="http://schemas.microsoft.com/office/drawing/2014/main" val="1843378467"/>
                    </a:ext>
                  </a:extLst>
                </a:gridCol>
                <a:gridCol w="3471244">
                  <a:extLst>
                    <a:ext uri="{9D8B030D-6E8A-4147-A177-3AD203B41FA5}">
                      <a16:colId xmlns:a16="http://schemas.microsoft.com/office/drawing/2014/main" val="1380123781"/>
                    </a:ext>
                  </a:extLst>
                </a:gridCol>
              </a:tblGrid>
              <a:tr h="272549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Project milestones (decision-making points):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en-GB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(this example is for</a:t>
                      </a:r>
                      <a:r>
                        <a:rPr lang="en-GB" sz="1100" baseline="0" dirty="0">
                          <a:effectLst/>
                        </a:rPr>
                        <a:t> a product for cars component with app) </a:t>
                      </a:r>
                      <a:endParaRPr lang="en-ZA" sz="1100" dirty="0">
                        <a:effectLst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0510" algn="l"/>
                        </a:tabLst>
                      </a:pPr>
                      <a:endParaRPr lang="en-Z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  </a:t>
                      </a:r>
                      <a:endParaRPr lang="en-Z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Milestone 1</a:t>
                      </a:r>
                      <a:endParaRPr lang="en-Z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en-GB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For</a:t>
                      </a:r>
                      <a:r>
                        <a:rPr lang="en-GB" sz="1100" baseline="0" dirty="0">
                          <a:effectLst/>
                        </a:rPr>
                        <a:t> Example </a:t>
                      </a:r>
                      <a:endParaRPr lang="en-GB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en-GB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i="1" dirty="0">
                          <a:effectLst/>
                        </a:rPr>
                        <a:t>1 1. CAD Drawings and description </a:t>
                      </a:r>
                    </a:p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en-GB" sz="1100" i="1" dirty="0">
                          <a:effectLst/>
                        </a:rPr>
                        <a:t>1. 2 Intellectual property protection ( Submit application</a:t>
                      </a:r>
                      <a:endParaRPr lang="en-ZA" sz="1100" i="1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i="1" dirty="0">
                          <a:effectLst/>
                        </a:rPr>
                        <a:t>1.3</a:t>
                      </a:r>
                      <a:r>
                        <a:rPr lang="en-GB" sz="1100" i="1" baseline="0" dirty="0">
                          <a:effectLst/>
                        </a:rPr>
                        <a:t> Finding a partner to manufacture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i="1" baseline="0" dirty="0">
                          <a:effectLst/>
                        </a:rPr>
                        <a:t>1.4  </a:t>
                      </a:r>
                      <a:r>
                        <a:rPr lang="en-GB" sz="1100" i="1" dirty="0">
                          <a:effectLst/>
                        </a:rPr>
                        <a:t>Building</a:t>
                      </a:r>
                      <a:r>
                        <a:rPr lang="en-GB" sz="1100" i="1" baseline="0" dirty="0">
                          <a:effectLst/>
                        </a:rPr>
                        <a:t> a prototype</a:t>
                      </a:r>
                      <a:endParaRPr lang="en-ZA" sz="1100" i="1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ZA" sz="1100" i="1" dirty="0">
                          <a:effectLst/>
                        </a:rPr>
                        <a:t>1.</a:t>
                      </a:r>
                      <a:r>
                        <a:rPr lang="en-ZA" sz="1100" i="1" baseline="0" dirty="0">
                          <a:effectLst/>
                        </a:rPr>
                        <a:t> 5 </a:t>
                      </a:r>
                      <a:r>
                        <a:rPr lang="en-GB" sz="1100" i="1" dirty="0">
                          <a:effectLst/>
                        </a:rPr>
                        <a:t>Concept design with IT for app component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 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Milestone 2</a:t>
                      </a:r>
                      <a:endParaRPr lang="en-Z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en-GB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en-GB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1.1</a:t>
                      </a:r>
                      <a:r>
                        <a:rPr lang="en-GB" sz="1100" baseline="0" dirty="0">
                          <a:effectLst/>
                        </a:rPr>
                        <a:t> I</a:t>
                      </a:r>
                      <a:r>
                        <a:rPr lang="en-GB" sz="1100" dirty="0">
                          <a:effectLst/>
                        </a:rPr>
                        <a:t>ntellectual property protection – sign contract</a:t>
                      </a:r>
                    </a:p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en-ZA" sz="1100" dirty="0">
                          <a:effectLst/>
                        </a:rPr>
                        <a:t>1.2</a:t>
                      </a:r>
                      <a:r>
                        <a:rPr lang="en-ZA" sz="1100" baseline="0" dirty="0">
                          <a:effectLst/>
                        </a:rPr>
                        <a:t> If 1.1 in place look for </a:t>
                      </a:r>
                      <a:r>
                        <a:rPr lang="en-GB" sz="1100" baseline="0" dirty="0">
                          <a:effectLst/>
                        </a:rPr>
                        <a:t>p</a:t>
                      </a:r>
                      <a:r>
                        <a:rPr lang="en-GB" sz="1100" dirty="0">
                          <a:effectLst/>
                        </a:rPr>
                        <a:t>artnerships – Industry</a:t>
                      </a:r>
                      <a:r>
                        <a:rPr lang="en-GB" sz="1100" baseline="0" dirty="0">
                          <a:effectLst/>
                        </a:rPr>
                        <a:t> connection</a:t>
                      </a:r>
                      <a:endParaRPr lang="en-Z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en-GB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2. Production and testing of a workable prototype without app</a:t>
                      </a:r>
                      <a:endParaRPr lang="en-Z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  </a:t>
                      </a:r>
                      <a:endParaRPr lang="en-Z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3. Coding and combing the app with product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Milestone 3</a:t>
                      </a:r>
                      <a:endParaRPr lang="en-Z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en-GB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en-GB" sz="1100" dirty="0">
                        <a:effectLst/>
                      </a:endParaRP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Contracts</a:t>
                      </a:r>
                      <a:r>
                        <a:rPr lang="en-GB" sz="1100" baseline="0" dirty="0">
                          <a:effectLst/>
                        </a:rPr>
                        <a:t>  with</a:t>
                      </a:r>
                      <a:r>
                        <a:rPr lang="en-GB" sz="1100" dirty="0">
                          <a:effectLst/>
                        </a:rPr>
                        <a:t> car manufacturing companies  to proceed with testing in their laboratories</a:t>
                      </a:r>
                    </a:p>
                    <a:p>
                      <a:pPr marL="6858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  <a:tabLst>
                          <a:tab pos="270510" algn="l"/>
                        </a:tabLst>
                      </a:pPr>
                      <a:endParaRPr lang="en-GB" sz="1100" dirty="0">
                        <a:effectLst/>
                      </a:endParaRPr>
                    </a:p>
                    <a:p>
                      <a:pPr marL="45720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None/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OR</a:t>
                      </a:r>
                      <a:endParaRPr lang="en-Z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2.</a:t>
                      </a:r>
                      <a:r>
                        <a:rPr lang="en-GB" sz="1100" baseline="0" dirty="0">
                          <a:effectLst/>
                        </a:rPr>
                        <a:t> </a:t>
                      </a:r>
                      <a:r>
                        <a:rPr lang="en-GB" sz="1100" dirty="0">
                          <a:effectLst/>
                        </a:rPr>
                        <a:t>Testing in  retail set-up with end user </a:t>
                      </a:r>
                      <a:r>
                        <a:rPr lang="en-ZA" sz="1100" baseline="0" dirty="0">
                          <a:effectLst/>
                        </a:rPr>
                        <a:t> to get feedback </a:t>
                      </a:r>
                      <a:endParaRPr lang="en-ZA" sz="1100" dirty="0">
                        <a:effectLst/>
                      </a:endParaRPr>
                    </a:p>
                  </a:txBody>
                  <a:tcPr marL="36228" marR="36228" marT="0" marB="0"/>
                </a:tc>
                <a:extLst>
                  <a:ext uri="{0D108BD9-81ED-4DB2-BD59-A6C34878D82A}">
                    <a16:rowId xmlns:a16="http://schemas.microsoft.com/office/drawing/2014/main" val="4077957095"/>
                  </a:ext>
                </a:extLst>
              </a:tr>
              <a:tr h="108679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Decision criteria for each milestone </a:t>
                      </a:r>
                      <a:endParaRPr lang="en-ZA" sz="1100" dirty="0">
                        <a:effectLst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>
                          <a:effectLst/>
                        </a:rPr>
                        <a:t>1.1: Milestone 1 will be achieved once several prototypes have been produced assemble with designed casing 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Milestone 1.2 will be achieved if IP / Design Registration is completed and app and tested prototype are combined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Milestone 1.3  when discussion with car manufactures  is underway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Feedback received to improve the product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extLst>
                  <a:ext uri="{0D108BD9-81ED-4DB2-BD59-A6C34878D82A}">
                    <a16:rowId xmlns:a16="http://schemas.microsoft.com/office/drawing/2014/main" val="3586135658"/>
                  </a:ext>
                </a:extLst>
              </a:tr>
              <a:tr h="47429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Deliverable(s) per milestone.</a:t>
                      </a:r>
                      <a:endParaRPr lang="en-ZA" sz="1100" dirty="0">
                        <a:effectLst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>
                          <a:effectLst/>
                        </a:rPr>
                        <a:t>Prototype(s)  production  for  testing  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>
                          <a:effectLst/>
                        </a:rPr>
                        <a:t>Registration  / preliminary IP completed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Visits to and discussions with industry </a:t>
                      </a: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Feedback</a:t>
                      </a:r>
                      <a:r>
                        <a:rPr lang="en-GB" sz="11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received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extLst>
                  <a:ext uri="{0D108BD9-81ED-4DB2-BD59-A6C34878D82A}">
                    <a16:rowId xmlns:a16="http://schemas.microsoft.com/office/drawing/2014/main" val="4060679432"/>
                  </a:ext>
                </a:extLst>
              </a:tr>
              <a:tr h="65671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Activities per milestone </a:t>
                      </a:r>
                      <a:endParaRPr lang="en-ZA" sz="1100" dirty="0">
                        <a:effectLst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>
                          <a:effectLst/>
                        </a:rPr>
                        <a:t>Printing / manufacturing</a:t>
                      </a:r>
                      <a:endParaRPr lang="en-ZA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Drawings refined for applications for IP protection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en-ZA" sz="1100" baseline="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Product with app - Testing</a:t>
                      </a:r>
                      <a:endParaRPr lang="en-GB" sz="1100" dirty="0">
                        <a:effectLst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               Industry stakeholders should be identified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Questionnaire</a:t>
                      </a:r>
                      <a:r>
                        <a:rPr lang="en-GB" sz="1100" baseline="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compiled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extLst>
                  <a:ext uri="{0D108BD9-81ED-4DB2-BD59-A6C34878D82A}">
                    <a16:rowId xmlns:a16="http://schemas.microsoft.com/office/drawing/2014/main" val="2785973725"/>
                  </a:ext>
                </a:extLst>
              </a:tr>
              <a:tr h="951117">
                <a:tc gridSpan="4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T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his example is for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effectLst/>
                        </a:rPr>
                        <a:t> a product for cars component with app. 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 hMerge="1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en-Z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 hMerge="1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 hMerge="1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endParaRPr lang="en-Z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extLst>
                  <a:ext uri="{0D108BD9-81ED-4DB2-BD59-A6C34878D82A}">
                    <a16:rowId xmlns:a16="http://schemas.microsoft.com/office/drawing/2014/main" val="126997147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4146694" y="1690688"/>
            <a:ext cx="40040148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69790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269875" algn="l"/>
              </a:tabLst>
            </a:pPr>
            <a:r>
              <a:rPr kumimoji="0" lang="en-GB" altLang="en-US" sz="1000" b="1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Project plan and associated budget:</a:t>
            </a:r>
            <a:endParaRPr kumimoji="0" lang="en-GB" altLang="en-US" sz="11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9875" algn="l"/>
              </a:tabLst>
            </a:pPr>
            <a:r>
              <a:rPr kumimoji="0" lang="en-GB" altLang="en-US" sz="1000" b="0" i="0" u="none" strike="noStrike" cap="none" normalizeH="0" baseline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Complete the table below to plan for project milestones:</a:t>
            </a:r>
            <a:endParaRPr kumimoji="0" lang="en-ZA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en-ZA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CUT I-GYM Author E Conradie 2018 Power Point / One pager Business plan TEMPLATE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82A-35AE-4162-8F01-6922A22D3973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8479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481175"/>
              </p:ext>
            </p:extLst>
          </p:nvPr>
        </p:nvGraphicFramePr>
        <p:xfrm>
          <a:off x="462844" y="270934"/>
          <a:ext cx="11255024" cy="54442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9455">
                  <a:extLst>
                    <a:ext uri="{9D8B030D-6E8A-4147-A177-3AD203B41FA5}">
                      <a16:colId xmlns:a16="http://schemas.microsoft.com/office/drawing/2014/main" val="1503383293"/>
                    </a:ext>
                  </a:extLst>
                </a:gridCol>
                <a:gridCol w="730456">
                  <a:extLst>
                    <a:ext uri="{9D8B030D-6E8A-4147-A177-3AD203B41FA5}">
                      <a16:colId xmlns:a16="http://schemas.microsoft.com/office/drawing/2014/main" val="2725979918"/>
                    </a:ext>
                  </a:extLst>
                </a:gridCol>
                <a:gridCol w="731488">
                  <a:extLst>
                    <a:ext uri="{9D8B030D-6E8A-4147-A177-3AD203B41FA5}">
                      <a16:colId xmlns:a16="http://schemas.microsoft.com/office/drawing/2014/main" val="309574183"/>
                    </a:ext>
                  </a:extLst>
                </a:gridCol>
                <a:gridCol w="1748763">
                  <a:extLst>
                    <a:ext uri="{9D8B030D-6E8A-4147-A177-3AD203B41FA5}">
                      <a16:colId xmlns:a16="http://schemas.microsoft.com/office/drawing/2014/main" val="2376464793"/>
                    </a:ext>
                  </a:extLst>
                </a:gridCol>
                <a:gridCol w="1809636">
                  <a:extLst>
                    <a:ext uri="{9D8B030D-6E8A-4147-A177-3AD203B41FA5}">
                      <a16:colId xmlns:a16="http://schemas.microsoft.com/office/drawing/2014/main" val="2357830673"/>
                    </a:ext>
                  </a:extLst>
                </a:gridCol>
                <a:gridCol w="1846777">
                  <a:extLst>
                    <a:ext uri="{9D8B030D-6E8A-4147-A177-3AD203B41FA5}">
                      <a16:colId xmlns:a16="http://schemas.microsoft.com/office/drawing/2014/main" val="2765451191"/>
                    </a:ext>
                  </a:extLst>
                </a:gridCol>
                <a:gridCol w="1608449">
                  <a:extLst>
                    <a:ext uri="{9D8B030D-6E8A-4147-A177-3AD203B41FA5}">
                      <a16:colId xmlns:a16="http://schemas.microsoft.com/office/drawing/2014/main" val="2520847717"/>
                    </a:ext>
                  </a:extLst>
                </a:gridCol>
              </a:tblGrid>
              <a:tr h="115834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Activities 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Start Date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End date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ZA" sz="11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>
                          <a:effectLst/>
                        </a:rPr>
                        <a:t>Activity duration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ZA" sz="11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>
                          <a:effectLst/>
                        </a:rPr>
                        <a:t>Expected deliverables per activity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ZA" sz="11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>
                          <a:effectLst/>
                        </a:rPr>
                        <a:t>Person/Team Responsible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ZA" sz="11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>
                          <a:effectLst/>
                        </a:rPr>
                        <a:t>Estimated cost of achieving activity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extLst>
                  <a:ext uri="{0D108BD9-81ED-4DB2-BD59-A6C34878D82A}">
                    <a16:rowId xmlns:a16="http://schemas.microsoft.com/office/drawing/2014/main" val="590086916"/>
                  </a:ext>
                </a:extLst>
              </a:tr>
              <a:tr h="162168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u="sng" dirty="0">
                          <a:effectLst/>
                        </a:rPr>
                        <a:t>1.Milestone 1</a:t>
                      </a:r>
                      <a:endParaRPr lang="en-Z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 Prototype development CAD drawings of devise, obtain technical advice  for prototype development &amp; design ,casing for device, mould manufacturing for case, Assembling parts and testing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Feb </a:t>
                      </a:r>
                      <a:endParaRPr lang="en-Z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2018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August 2018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br>
                        <a:rPr lang="en-GB" sz="1100">
                          <a:effectLst/>
                        </a:rPr>
                      </a:br>
                      <a:r>
                        <a:rPr lang="en-GB" sz="1100">
                          <a:effectLst/>
                        </a:rPr>
                        <a:t>6 Months </a:t>
                      </a:r>
                      <a:endParaRPr lang="en-ZA" sz="11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>
                          <a:effectLst/>
                        </a:rPr>
                        <a:t> </a:t>
                      </a:r>
                      <a:endParaRPr lang="en-ZA" sz="11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100">
                          <a:effectLst/>
                        </a:rPr>
                        <a:t> </a:t>
                      </a:r>
                      <a:endParaRPr lang="en-ZA" sz="11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ZA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(1) A seatbelt clip in casing prototype ready for assessing industry interest </a:t>
                      </a:r>
                      <a:endParaRPr lang="en-ZA" sz="11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br>
                        <a:rPr lang="en-GB" sz="1100">
                          <a:effectLst/>
                        </a:rPr>
                      </a:br>
                      <a:r>
                        <a:rPr lang="en-GB" sz="1100">
                          <a:effectLst/>
                        </a:rPr>
                        <a:t>Entrepreneur</a:t>
                      </a:r>
                      <a:br>
                        <a:rPr lang="en-GB" sz="1100">
                          <a:effectLst/>
                        </a:rPr>
                      </a:br>
                      <a:r>
                        <a:rPr lang="en-GB" sz="1100">
                          <a:effectLst/>
                        </a:rPr>
                        <a:t>in collaboration with CUT CRPM, PDTS units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br>
                        <a:rPr lang="en-GB" sz="1100">
                          <a:effectLst/>
                        </a:rPr>
                      </a:br>
                      <a:r>
                        <a:rPr lang="en-GB" sz="1100">
                          <a:effectLst/>
                        </a:rPr>
                        <a:t>R 40 000</a:t>
                      </a:r>
                      <a:endParaRPr lang="en-ZA" sz="1100">
                        <a:effectLst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extLst>
                  <a:ext uri="{0D108BD9-81ED-4DB2-BD59-A6C34878D82A}">
                    <a16:rowId xmlns:a16="http://schemas.microsoft.com/office/drawing/2014/main" val="2743734594"/>
                  </a:ext>
                </a:extLst>
              </a:tr>
              <a:tr h="115834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u="sng" dirty="0">
                          <a:effectLst/>
                        </a:rPr>
                        <a:t>1.Milestone 2</a:t>
                      </a:r>
                      <a:endParaRPr lang="en-Z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Final CAD drawings and product description</a:t>
                      </a:r>
                      <a:endParaRPr lang="en-Z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Start Business plan development</a:t>
                      </a:r>
                      <a:endParaRPr lang="en-ZA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July 2018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August 2018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br>
                        <a:rPr lang="en-GB" sz="1100">
                          <a:effectLst/>
                        </a:rPr>
                      </a:br>
                      <a:r>
                        <a:rPr lang="en-GB" sz="1100">
                          <a:effectLst/>
                        </a:rPr>
                        <a:t>   2 Months  </a:t>
                      </a:r>
                      <a:endParaRPr lang="en-ZA" sz="11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ZA" sz="11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br>
                        <a:rPr lang="en-GB" sz="1100">
                          <a:effectLst/>
                        </a:rPr>
                      </a:br>
                      <a:r>
                        <a:rPr lang="en-GB" sz="1100">
                          <a:effectLst/>
                        </a:rPr>
                        <a:t>Prototype(s) with CAD drawings Design registration.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br>
                        <a:rPr lang="en-GB" sz="1100">
                          <a:effectLst/>
                        </a:rPr>
                      </a:br>
                      <a:r>
                        <a:rPr lang="en-GB" sz="1100">
                          <a:effectLst/>
                        </a:rPr>
                        <a:t>TTO officer CUT</a:t>
                      </a:r>
                      <a:endParaRPr lang="en-ZA" sz="11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>
                          <a:effectLst/>
                        </a:rPr>
                        <a:t>&amp; Law firm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br>
                        <a:rPr lang="en-GB" sz="1100">
                          <a:effectLst/>
                        </a:rPr>
                      </a:br>
                      <a:r>
                        <a:rPr lang="en-GB" sz="1100">
                          <a:effectLst/>
                        </a:rPr>
                        <a:t>R 10 000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extLst>
                  <a:ext uri="{0D108BD9-81ED-4DB2-BD59-A6C34878D82A}">
                    <a16:rowId xmlns:a16="http://schemas.microsoft.com/office/drawing/2014/main" val="3448949519"/>
                  </a:ext>
                </a:extLst>
              </a:tr>
              <a:tr h="1505845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u="sng">
                          <a:effectLst/>
                        </a:rPr>
                        <a:t>1.Seatbelt Milestone 3</a:t>
                      </a:r>
                      <a:endParaRPr lang="en-ZA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Present registrated / preliminary patented prototype(s) to industry </a:t>
                      </a:r>
                      <a:endParaRPr lang="en-ZA" sz="11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 dirty="0">
                          <a:effectLst/>
                        </a:rPr>
                        <a:t>September 2018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>
                          <a:effectLst/>
                        </a:rPr>
                        <a:t>November </a:t>
                      </a:r>
                      <a:endParaRPr lang="en-ZA" sz="11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>
                          <a:effectLst/>
                        </a:rPr>
                        <a:t>2018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br>
                        <a:rPr lang="en-GB" sz="1100">
                          <a:effectLst/>
                        </a:rPr>
                      </a:br>
                      <a:r>
                        <a:rPr lang="en-GB" sz="1100">
                          <a:effectLst/>
                        </a:rPr>
                        <a:t>   3 Months </a:t>
                      </a:r>
                      <a:endParaRPr lang="en-ZA" sz="11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en-GB" sz="1100">
                          <a:effectLst/>
                        </a:rPr>
                      </a:br>
                      <a:r>
                        <a:rPr lang="en-GB" sz="1100">
                          <a:effectLst/>
                        </a:rPr>
                        <a:t>Contact with car manufacturers assessing interest in acquiring  for device </a:t>
                      </a:r>
                      <a:endParaRPr lang="en-ZA" sz="11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ZA" sz="11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br>
                        <a:rPr lang="en-GB" sz="1100">
                          <a:effectLst/>
                        </a:rPr>
                      </a:br>
                      <a:r>
                        <a:rPr lang="en-GB" sz="1100">
                          <a:effectLst/>
                        </a:rPr>
                        <a:t>Entrepreneur</a:t>
                      </a:r>
                      <a:br>
                        <a:rPr lang="en-GB" sz="1100">
                          <a:effectLst/>
                        </a:rPr>
                      </a:br>
                      <a:r>
                        <a:rPr lang="en-GB" sz="1100">
                          <a:effectLst/>
                        </a:rPr>
                        <a:t>in collaboration with IDEA GENERATOR Unit</a:t>
                      </a:r>
                      <a:endParaRPr lang="en-ZA" sz="110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br>
                        <a:rPr lang="en-GB" sz="1100" dirty="0">
                          <a:effectLst/>
                        </a:rPr>
                      </a:br>
                      <a:r>
                        <a:rPr lang="en-GB" sz="1100" dirty="0">
                          <a:effectLst/>
                        </a:rPr>
                        <a:t>R 10 000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28" marR="36228" marT="0" marB="0"/>
                </a:tc>
                <a:extLst>
                  <a:ext uri="{0D108BD9-81ED-4DB2-BD59-A6C34878D82A}">
                    <a16:rowId xmlns:a16="http://schemas.microsoft.com/office/drawing/2014/main" val="1891705261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CUT I-GYM Author E Conradie 2018 Power Point / One pager Business plan TEMPLATE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82A-35AE-4162-8F01-6922A22D3973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37728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SLIDE FOUR </a:t>
            </a:r>
            <a:br>
              <a:rPr lang="en-Z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8914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indent="0">
              <a:buNone/>
            </a:pPr>
            <a:r>
              <a:rPr lang="en-ZA" sz="105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</a:t>
            </a:r>
            <a:endParaRPr lang="en-ZA" i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buNone/>
            </a:pPr>
            <a:r>
              <a:rPr lang="en-ZA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Combine all numbers to indicate what is needed and amounts and where / how money can be made PLUS when will you start to make a profit – </a:t>
            </a:r>
            <a:r>
              <a:rPr lang="en-ZA" b="1" i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minimal viable point</a:t>
            </a:r>
          </a:p>
          <a:p>
            <a:pPr marL="0" indent="0">
              <a:lnSpc>
                <a:spcPct val="150000"/>
              </a:lnSpc>
              <a:spcAft>
                <a:spcPts val="0"/>
              </a:spcAft>
              <a:buNone/>
            </a:pPr>
            <a:r>
              <a:rPr lang="en-ZA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 / Describe:</a:t>
            </a:r>
          </a:p>
          <a:p>
            <a:pPr indent="0">
              <a:lnSpc>
                <a:spcPct val="150000"/>
              </a:lnSpc>
              <a:buNone/>
            </a:pP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1.</a:t>
            </a:r>
            <a:r>
              <a:rPr lang="en-ZA" sz="105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     </a:t>
            </a: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Mentors or Stakeholders involved  (CUT student or Staff Departments / UNITS at CUT / Industry / Government / Funding obtained, add PHOTO if possible)  </a:t>
            </a:r>
            <a:endParaRPr lang="en-ZA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buNone/>
            </a:pP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2.</a:t>
            </a:r>
            <a:r>
              <a:rPr lang="en-ZA" sz="105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     </a:t>
            </a: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Good reviews if product is already on the market</a:t>
            </a:r>
            <a:endParaRPr lang="en-ZA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buNone/>
            </a:pP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3.</a:t>
            </a:r>
            <a:r>
              <a:rPr lang="en-ZA" sz="105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      </a:t>
            </a: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Prizes won, challenges etc.</a:t>
            </a:r>
            <a:endParaRPr lang="en-ZA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0">
              <a:buNone/>
            </a:pPr>
            <a:endParaRPr lang="en-ZA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0">
              <a:buNone/>
            </a:pPr>
            <a:endParaRPr lang="en-ZA" u="sng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CUT I-GYM Author E Conradie 2018 Power Point / One pager Business plan TEMPLATE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82A-35AE-4162-8F01-6922A22D3973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45533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SLIDE Four</a:t>
            </a:r>
            <a:br>
              <a:rPr lang="en-ZA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ZA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 / Describe:</a:t>
            </a:r>
          </a:p>
          <a:p>
            <a:pPr indent="0">
              <a:lnSpc>
                <a:spcPct val="160000"/>
              </a:lnSpc>
              <a:buNone/>
            </a:pP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1.</a:t>
            </a:r>
            <a:r>
              <a:rPr lang="en-ZA" sz="105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  </a:t>
            </a: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Mentors or Stakeholders involved  (CUT student or Staff Departments / UNITS at CUT / Industry / Government / Funding obtained, add PHOTO if possible)  </a:t>
            </a:r>
            <a:endParaRPr lang="en-ZA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0">
              <a:lnSpc>
                <a:spcPct val="160000"/>
              </a:lnSpc>
              <a:buNone/>
            </a:pP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2.</a:t>
            </a:r>
            <a:r>
              <a:rPr lang="en-ZA" sz="105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  </a:t>
            </a: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Good reviews if product is already on the market</a:t>
            </a:r>
            <a:endParaRPr lang="en-ZA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0">
              <a:lnSpc>
                <a:spcPct val="160000"/>
              </a:lnSpc>
              <a:buNone/>
            </a:pP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3.</a:t>
            </a:r>
            <a:r>
              <a:rPr lang="en-ZA" sz="105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  </a:t>
            </a: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Prizes won, challenges etc.</a:t>
            </a:r>
            <a:endParaRPr lang="en-ZA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indent="0">
              <a:lnSpc>
                <a:spcPct val="160000"/>
              </a:lnSpc>
              <a:buNone/>
            </a:pP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4.</a:t>
            </a:r>
            <a:r>
              <a:rPr lang="en-ZA" sz="105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  </a:t>
            </a: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IP sorted ? (</a:t>
            </a:r>
            <a:r>
              <a:rPr lang="en-ZA" b="1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Please do not present if you think there is Intellectual Property to protect</a:t>
            </a:r>
            <a:r>
              <a:rPr lang="en-ZA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– once you disclosed ( present in any form) the novelty / new factor is lost and then it is not patentable. However, you could still </a:t>
            </a:r>
            <a:r>
              <a:rPr lang="en-ZA" i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within six months </a:t>
            </a:r>
            <a:r>
              <a:rPr lang="en-ZA" i="1" dirty="0">
                <a:latin typeface="Calibri" panose="020F0502020204030204" pitchFamily="34" charset="0"/>
                <a:ea typeface="Times New Roman" panose="02020603050405020304" pitchFamily="18" charset="0"/>
              </a:rPr>
              <a:t>do a design registration!)</a:t>
            </a:r>
            <a:endParaRPr lang="en-ZA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60000"/>
              </a:lnSpc>
              <a:spcAft>
                <a:spcPts val="0"/>
              </a:spcAft>
            </a:pPr>
            <a:endParaRPr lang="en-ZA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CUT I-GYM Author E Conradie 2018 Power Point / One pager Business plan TEMPLATE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82A-35AE-4162-8F01-6922A22D3973}" type="slidenum">
              <a:rPr lang="en-ZA" smtClean="0"/>
              <a:t>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0280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b="1" dirty="0"/>
              <a:t>NEW!!! End slide </a:t>
            </a:r>
            <a:endParaRPr lang="en-Z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i="1" dirty="0">
                <a:solidFill>
                  <a:srgbClr val="FF0000"/>
                </a:solidFill>
              </a:rPr>
              <a:t>insert you compiled BUSINESS MODEL CANVAS here.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CUT I-GYM Author E Conradie 2018 Power Point / One pager Business plan TEMPLATE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282A-35AE-4162-8F01-6922A22D3973}" type="slidenum">
              <a:rPr lang="en-ZA" smtClean="0"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77776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808</Words>
  <Application>Microsoft Office PowerPoint</Application>
  <PresentationFormat>Widescreen</PresentationFormat>
  <Paragraphs>190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Office Theme</vt:lpstr>
      <vt:lpstr>This is a ec guideline for a 5 min presentation </vt:lpstr>
      <vt:lpstr>SLIDE One: </vt:lpstr>
      <vt:lpstr>SLIDE TWO </vt:lpstr>
      <vt:lpstr>SLIDE THREE – Information slide </vt:lpstr>
      <vt:lpstr>PowerPoint Presentation</vt:lpstr>
      <vt:lpstr>PowerPoint Presentation</vt:lpstr>
      <vt:lpstr>SLIDE FOUR  </vt:lpstr>
      <vt:lpstr>SLIDE Four </vt:lpstr>
      <vt:lpstr>NEW!!! End slide </vt:lpstr>
      <vt:lpstr> Advice from  Prof Seeram Ramakrishna, FREng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Template guideline for a presentation</dc:title>
  <dc:creator>Conradie Elizabeth</dc:creator>
  <cp:lastModifiedBy>Coetzer Jeanne</cp:lastModifiedBy>
  <cp:revision>32</cp:revision>
  <cp:lastPrinted>2018-05-04T09:07:08Z</cp:lastPrinted>
  <dcterms:created xsi:type="dcterms:W3CDTF">2018-03-08T14:35:03Z</dcterms:created>
  <dcterms:modified xsi:type="dcterms:W3CDTF">2019-10-01T05:48:48Z</dcterms:modified>
</cp:coreProperties>
</file>