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75" r:id="rId2"/>
    <p:sldId id="268" r:id="rId3"/>
    <p:sldId id="256" r:id="rId4"/>
    <p:sldId id="257" r:id="rId5"/>
    <p:sldId id="258" r:id="rId6"/>
    <p:sldId id="259" r:id="rId7"/>
    <p:sldId id="277" r:id="rId8"/>
    <p:sldId id="276" r:id="rId9"/>
    <p:sldId id="283" r:id="rId10"/>
    <p:sldId id="278" r:id="rId11"/>
    <p:sldId id="264" r:id="rId12"/>
    <p:sldId id="266" r:id="rId13"/>
    <p:sldId id="267" r:id="rId14"/>
    <p:sldId id="282" r:id="rId15"/>
    <p:sldId id="280" r:id="rId16"/>
    <p:sldId id="281" r:id="rId17"/>
    <p:sldId id="26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810D70-731E-418A-AE33-3267FDE46E0F}" v="342" dt="2025-07-22T10:00:19.421"/>
    <p1510:client id="{ED6445E5-B0B1-6F6A-7AB1-8414661D52AE}" v="93" dt="2025-07-22T09:54:29.1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3" d="100"/>
          <a:sy n="73" d="100"/>
        </p:scale>
        <p:origin x="14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515E1D-49C3-4B3D-9315-1762254E8840}" type="datetimeFigureOut">
              <a:t>7/22/2025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7D4B9F-2AC2-4D31-8588-0FFE9EEB515B}" type="slidenum">
              <a:t>‹#›</a:t>
            </a:fld>
            <a:endParaRPr lang="en-US"/>
          </a:p>
        </p:txBody>
      </p:sp>
    </p:spTree>
    <p:extLst>
      <p:ext uri="{BB962C8B-B14F-4D97-AF65-F5344CB8AC3E}">
        <p14:creationId xmlns:p14="http://schemas.microsoft.com/office/powerpoint/2010/main" val="1919968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Slide Image Placeholder 1"/>
          <p:cNvSpPr>
            <a:spLocks noGrp="1" noRot="1" noChangeAspect="1"/>
          </p:cNvSpPr>
          <p:nvPr>
            <p:ph type="sldImg"/>
          </p:nvPr>
        </p:nvSpPr>
        <p:spPr/>
      </p:sp>
      <p:sp>
        <p:nvSpPr>
          <p:cNvPr id="1048647" name="Notes Placeholder 2"/>
          <p:cNvSpPr>
            <a:spLocks noGrp="1"/>
          </p:cNvSpPr>
          <p:nvPr>
            <p:ph type="body" idx="1"/>
          </p:nvPr>
        </p:nvSpPr>
        <p:spPr/>
        <p:txBody>
          <a:bodyPr/>
          <a:lstStyle/>
          <a:p>
            <a:pPr marL="171450" indent="-171450">
              <a:buFont typeface="Arial" panose="020B0604020202020204" pitchFamily="34" charset="0"/>
              <a:buChar char="•"/>
            </a:pPr>
            <a:r>
              <a:rPr lang="en-US"/>
              <a:t>You need to provide a service agreement that will include all the partners and consent forms from all partners to share this idea</a:t>
            </a:r>
          </a:p>
          <a:p>
            <a:pPr marL="171450" indent="-171450">
              <a:buFont typeface="Arial" panose="020B0604020202020204" pitchFamily="34" charset="0"/>
              <a:buChar char="•"/>
            </a:pPr>
            <a:r>
              <a:rPr lang="en-US"/>
              <a:t>Please provide all partners details on an additional page</a:t>
            </a:r>
          </a:p>
        </p:txBody>
      </p:sp>
      <p:sp>
        <p:nvSpPr>
          <p:cNvPr id="1048648" name="Slide Number Placeholder 3"/>
          <p:cNvSpPr>
            <a:spLocks noGrp="1"/>
          </p:cNvSpPr>
          <p:nvPr>
            <p:ph type="sldNum" sz="quarter" idx="5"/>
          </p:nvPr>
        </p:nvSpPr>
        <p:spPr/>
        <p:txBody>
          <a:bodyPr/>
          <a:lstStyle/>
          <a:p>
            <a:fld id="{09FA4682-6664-41EF-B197-FF54B8FE9BC5}" type="slidenum">
              <a:rPr lang="en-ZA" smtClean="0"/>
              <a:t>1</a:t>
            </a:fld>
            <a:endParaRPr lang="en-Z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a:t>TIA Form </a:t>
            </a:r>
            <a:r>
              <a:rPr kumimoji="0" lang="en-GB" altLang="en-US" sz="1200" b="0"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Activities should bring you closer to achieving your goals and could entail a combination of technical and business development activities. </a:t>
            </a:r>
            <a:endParaRPr kumimoji="0" lang="en-ZA" altLang="en-US" sz="1100" b="0" i="0" u="none" strike="noStrike" cap="none" normalizeH="0" baseline="0">
              <a:ln>
                <a:noFill/>
              </a:ln>
              <a:solidFill>
                <a:schemeClr val="tx1"/>
              </a:solidFill>
              <a:effectLst/>
            </a:endParaRPr>
          </a:p>
          <a:p>
            <a:endParaRPr lang="en-ZA"/>
          </a:p>
        </p:txBody>
      </p:sp>
      <p:sp>
        <p:nvSpPr>
          <p:cNvPr id="4" name="Slide Number Placeholder 3"/>
          <p:cNvSpPr>
            <a:spLocks noGrp="1"/>
          </p:cNvSpPr>
          <p:nvPr>
            <p:ph type="sldNum" sz="quarter" idx="10"/>
          </p:nvPr>
        </p:nvSpPr>
        <p:spPr/>
        <p:txBody>
          <a:bodyPr/>
          <a:lstStyle/>
          <a:p>
            <a:fld id="{09FA4682-6664-41EF-B197-FF54B8FE9BC5}" type="slidenum">
              <a:rPr lang="en-ZA" smtClean="0"/>
              <a:t>11</a:t>
            </a:fld>
            <a:endParaRPr lang="en-ZA"/>
          </a:p>
        </p:txBody>
      </p:sp>
    </p:spTree>
    <p:extLst>
      <p:ext uri="{BB962C8B-B14F-4D97-AF65-F5344CB8AC3E}">
        <p14:creationId xmlns:p14="http://schemas.microsoft.com/office/powerpoint/2010/main" val="2129527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a:t>TIA Form </a:t>
            </a:r>
            <a:r>
              <a:rPr kumimoji="0" lang="en-GB" altLang="en-US" sz="1200" b="0"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Activities should bring you closer to achieving your goals and could entail a combination of technical and business development activities. </a:t>
            </a:r>
            <a:endParaRPr kumimoji="0" lang="en-ZA" altLang="en-US" sz="1100" b="0" i="0" u="none" strike="noStrike" cap="none" normalizeH="0" baseline="0">
              <a:ln>
                <a:noFill/>
              </a:ln>
              <a:solidFill>
                <a:schemeClr val="tx1"/>
              </a:solidFill>
              <a:effectLst/>
            </a:endParaRPr>
          </a:p>
          <a:p>
            <a:endParaRPr lang="en-ZA"/>
          </a:p>
        </p:txBody>
      </p:sp>
      <p:sp>
        <p:nvSpPr>
          <p:cNvPr id="4" name="Slide Number Placeholder 3"/>
          <p:cNvSpPr>
            <a:spLocks noGrp="1"/>
          </p:cNvSpPr>
          <p:nvPr>
            <p:ph type="sldNum" sz="quarter" idx="10"/>
          </p:nvPr>
        </p:nvSpPr>
        <p:spPr/>
        <p:txBody>
          <a:bodyPr/>
          <a:lstStyle/>
          <a:p>
            <a:fld id="{09FA4682-6664-41EF-B197-FF54B8FE9BC5}" type="slidenum">
              <a:rPr lang="en-ZA" smtClean="0"/>
              <a:t>13</a:t>
            </a:fld>
            <a:endParaRPr lang="en-ZA"/>
          </a:p>
        </p:txBody>
      </p:sp>
    </p:spTree>
    <p:extLst>
      <p:ext uri="{BB962C8B-B14F-4D97-AF65-F5344CB8AC3E}">
        <p14:creationId xmlns:p14="http://schemas.microsoft.com/office/powerpoint/2010/main" val="740426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7/22/2025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www.cut.ac.za/idea-generator" TargetMode="External"/><Relationship Id="rId4" Type="http://schemas.openxmlformats.org/officeDocument/2006/relationships/hyperlink" Target="mailto:ideagenerator@cut.ac.za"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ideagenerator@cut.ac.za" TargetMode="External"/><Relationship Id="rId2" Type="http://schemas.openxmlformats.org/officeDocument/2006/relationships/hyperlink" Target="https://www.cut.ac.za/idea-generator"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uraxess.ec.europa.eu/career-development/researchers/manual-scientific-entrepreneurship/major-steps/trl" TargetMode="External"/><Relationship Id="rId2" Type="http://schemas.openxmlformats.org/officeDocument/2006/relationships/hyperlink" Target="https://sdgs.un.org/goal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tia.org.z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Slide Number Placeholder 2"/>
          <p:cNvSpPr>
            <a:spLocks noGrp="1"/>
          </p:cNvSpPr>
          <p:nvPr>
            <p:ph type="sldNum" sz="quarter" idx="12"/>
          </p:nvPr>
        </p:nvSpPr>
        <p:spPr/>
        <p:txBody>
          <a:bodyPr/>
          <a:lstStyle/>
          <a:p>
            <a:fld id="{3A13282A-35AE-4162-8F01-6922A22D3973}" type="slidenum">
              <a:rPr lang="en-ZA" smtClean="0"/>
              <a:t>1</a:t>
            </a:fld>
            <a:endParaRPr lang="en-ZA"/>
          </a:p>
        </p:txBody>
      </p:sp>
      <p:pic>
        <p:nvPicPr>
          <p:cNvPr id="2097155" name="Picture 28"/>
          <p:cNvPicPr>
            <a:picLocks noChangeAspect="1" noChangeArrowheads="1"/>
          </p:cNvPicPr>
          <p:nvPr/>
        </p:nvPicPr>
        <p:blipFill>
          <a:blip r:embed="rId3"/>
          <a:srcRect/>
          <a:stretch>
            <a:fillRect/>
          </a:stretch>
        </p:blipFill>
        <p:spPr bwMode="auto">
          <a:xfrm>
            <a:off x="789306" y="443981"/>
            <a:ext cx="1279525" cy="777875"/>
          </a:xfrm>
          <a:prstGeom prst="rect">
            <a:avLst/>
          </a:prstGeom>
          <a:noFill/>
        </p:spPr>
      </p:pic>
      <p:sp>
        <p:nvSpPr>
          <p:cNvPr id="1048611" name="Text Box 5"/>
          <p:cNvSpPr txBox="1">
            <a:spLocks noChangeArrowheads="1"/>
          </p:cNvSpPr>
          <p:nvPr/>
        </p:nvSpPr>
        <p:spPr bwMode="auto">
          <a:xfrm>
            <a:off x="4086290" y="1015093"/>
            <a:ext cx="2594429" cy="473075"/>
          </a:xfrm>
          <a:prstGeom prst="rect">
            <a:avLst/>
          </a:prstGeom>
          <a:solidFill>
            <a:srgbClr val="FFFFFF"/>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rPr>
              <a:t>E-mail: </a:t>
            </a:r>
            <a:r>
              <a:rPr kumimoji="0" lang="en-US"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hlinkClick r:id="rId4"/>
              </a:rPr>
              <a:t>ideagenerator@cut.ac.za</a:t>
            </a: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rPr>
              <a:t>Webpage: </a:t>
            </a:r>
            <a:r>
              <a:rPr kumimoji="0" lang="en-US" altLang="en-US" sz="900" b="0" i="0" u="sng" strike="noStrike" cap="none" normalizeH="0" baseline="0">
                <a:ln>
                  <a:noFill/>
                </a:ln>
                <a:solidFill>
                  <a:schemeClr val="tx1"/>
                </a:solidFill>
                <a:effectLst/>
                <a:latin typeface="Arial" panose="020B0604020202020204" pitchFamily="34" charset="0"/>
                <a:ea typeface="Calibri" panose="020F0502020204030204" pitchFamily="34" charset="0"/>
                <a:hlinkClick r:id="rId5"/>
              </a:rPr>
              <a:t>https://www.cut.ac.za/idea-generator</a:t>
            </a:r>
            <a:r>
              <a:rPr kumimoji="0" lang="en-US" altLang="en-US" sz="900" b="0" i="0" u="sng" strike="noStrike" cap="none" normalizeH="0" baseline="0">
                <a:ln>
                  <a:noFill/>
                </a:ln>
                <a:solidFill>
                  <a:schemeClr val="tx1"/>
                </a:solidFill>
                <a:effectLst/>
                <a:latin typeface="Arial" panose="020B0604020202020204" pitchFamily="34" charset="0"/>
                <a:ea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8612" name="Text Box 6"/>
          <p:cNvSpPr txBox="1">
            <a:spLocks noChangeArrowheads="1"/>
          </p:cNvSpPr>
          <p:nvPr/>
        </p:nvSpPr>
        <p:spPr bwMode="auto">
          <a:xfrm>
            <a:off x="326570" y="1744824"/>
            <a:ext cx="7044613" cy="327997"/>
          </a:xfrm>
          <a:prstGeom prst="rect">
            <a:avLst/>
          </a:prstGeom>
          <a:solidFill>
            <a:srgbClr val="AEAAAA"/>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0"/>
              </a:spcBef>
              <a:spcAft>
                <a:spcPct val="0"/>
              </a:spcAft>
            </a:pPr>
            <a:r>
              <a:rPr lang="en-US" altLang="en-US" sz="1200">
                <a:solidFill>
                  <a:srgbClr val="FFFFFF"/>
                </a:solidFill>
                <a:latin typeface="Arial" panose="020B0604020202020204" pitchFamily="34" charset="0"/>
                <a:ea typeface="Calibri" panose="020F0502020204030204" pitchFamily="34" charset="0"/>
                <a:cs typeface="Arial" panose="020B0604020202020204" pitchFamily="34" charset="0"/>
              </a:rPr>
              <a:t>Registration Form </a:t>
            </a:r>
            <a:r>
              <a:rPr kumimoji="0" lang="en-US" altLang="en-US" sz="900" b="0" i="0" u="none" strike="noStrike" cap="none" normalizeH="0" baseline="0">
                <a:ln>
                  <a:noFill/>
                </a:ln>
                <a:solidFill>
                  <a:srgbClr val="FFFFFF"/>
                </a:solidFill>
                <a:effectLst/>
                <a:latin typeface="Arial" panose="020B0604020202020204" pitchFamily="34" charset="0"/>
                <a:ea typeface="Calibri" panose="020F0502020204030204" pitchFamily="34" charset="0"/>
                <a:cs typeface="Arial" panose="020B0604020202020204" pitchFamily="34" charset="0"/>
              </a:rPr>
              <a:t> </a:t>
            </a:r>
            <a:r>
              <a:rPr lang="en-US" altLang="en-US" sz="900">
                <a:solidFill>
                  <a:srgbClr val="000000"/>
                </a:solidFill>
                <a:latin typeface="Arial" panose="020B0604020202020204" pitchFamily="34" charset="0"/>
                <a:ea typeface="Calibri" panose="020F0502020204030204" pitchFamily="34" charset="0"/>
                <a:cs typeface="Arial" panose="020B0604020202020204" pitchFamily="34" charset="0"/>
              </a:rPr>
              <a:t>Please provide details of one partner and compile a service agreement that will include details of all partners </a:t>
            </a:r>
            <a:endParaRPr lang="en-US" altLang="en-US" sz="900"/>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8613" name="Text Box 7"/>
          <p:cNvSpPr txBox="1">
            <a:spLocks noChangeArrowheads="1"/>
          </p:cNvSpPr>
          <p:nvPr/>
        </p:nvSpPr>
        <p:spPr bwMode="auto">
          <a:xfrm>
            <a:off x="195210" y="2020400"/>
            <a:ext cx="3408676" cy="424219"/>
          </a:xfrm>
          <a:prstGeom prst="rect">
            <a:avLst/>
          </a:prstGeom>
          <a:solidFill>
            <a:srgbClr val="FFFFFF"/>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000" b="1" i="0" u="none" strike="noStrike" cap="none" normalizeH="0" baseline="0" bmk="_Hlk527038448">
                <a:ln>
                  <a:noFill/>
                </a:ln>
                <a:solidFill>
                  <a:srgbClr val="000000"/>
                </a:solidFill>
                <a:effectLst/>
                <a:latin typeface="Arial" panose="020B0604020202020204" pitchFamily="34" charset="0"/>
                <a:ea typeface="Calibri" panose="020F0502020204030204" pitchFamily="34" charset="0"/>
              </a:rPr>
              <a:t>F</a:t>
            </a:r>
            <a:r>
              <a:rPr kumimoji="0" lang="en-US" altLang="en-US" sz="1000" b="1" i="0" u="none" strike="noStrike" cap="none" normalizeH="0" baseline="0" bmk="">
                <a:ln>
                  <a:noFill/>
                </a:ln>
                <a:solidFill>
                  <a:srgbClr val="000000"/>
                </a:solidFill>
                <a:effectLst/>
                <a:latin typeface="Arial" panose="020B0604020202020204" pitchFamily="34" charset="0"/>
                <a:ea typeface="Calibri" panose="020F0502020204030204" pitchFamily="34" charset="0"/>
              </a:rPr>
              <a:t>irst Name (s):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8614" name="Text Box 10"/>
          <p:cNvSpPr txBox="1">
            <a:spLocks noChangeArrowheads="1"/>
          </p:cNvSpPr>
          <p:nvPr/>
        </p:nvSpPr>
        <p:spPr bwMode="auto">
          <a:xfrm rot="21600000">
            <a:off x="199119" y="2338180"/>
            <a:ext cx="3379965" cy="4428161"/>
          </a:xfrm>
          <a:prstGeom prst="rect">
            <a:avLst/>
          </a:prstGeom>
          <a:solidFill>
            <a:srgbClr val="FFFFFF"/>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000" b="1" i="0" u="none" strike="noStrike" cap="none" normalizeH="0" baseline="0" bmk="_Hlk527038471">
                <a:ln>
                  <a:noFill/>
                </a:ln>
                <a:solidFill>
                  <a:srgbClr val="000000"/>
                </a:solidFill>
                <a:effectLst/>
                <a:latin typeface="Arial" panose="020B0604020202020204" pitchFamily="34" charset="0"/>
                <a:ea typeface="Calibri" panose="020F0502020204030204" pitchFamily="34" charset="0"/>
              </a:rPr>
              <a:t>L</a:t>
            </a:r>
            <a:r>
              <a:rPr kumimoji="0" lang="en-US" altLang="en-US" sz="1000" b="1" i="0" u="none" strike="noStrike" cap="none" normalizeH="0" baseline="0" bmk="">
                <a:ln>
                  <a:noFill/>
                </a:ln>
                <a:solidFill>
                  <a:srgbClr val="000000"/>
                </a:solidFill>
                <a:effectLst/>
                <a:latin typeface="Arial" panose="020B0604020202020204" pitchFamily="34" charset="0"/>
                <a:ea typeface="Calibri" panose="020F0502020204030204" pitchFamily="34" charset="0"/>
              </a:rPr>
              <a:t>ast Name (Surname):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8615" name="Text Box 12"/>
          <p:cNvSpPr txBox="1">
            <a:spLocks noChangeArrowheads="1"/>
          </p:cNvSpPr>
          <p:nvPr/>
        </p:nvSpPr>
        <p:spPr bwMode="auto">
          <a:xfrm>
            <a:off x="318147" y="2619505"/>
            <a:ext cx="3219450" cy="247650"/>
          </a:xfrm>
          <a:prstGeom prst="rect">
            <a:avLst/>
          </a:prstGeom>
          <a:solidFill>
            <a:srgbClr val="FFFFFF"/>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rPr>
              <a:t>Cellphone nr.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8617" name="Text Box 15"/>
          <p:cNvSpPr txBox="1">
            <a:spLocks noChangeArrowheads="1"/>
          </p:cNvSpPr>
          <p:nvPr/>
        </p:nvSpPr>
        <p:spPr bwMode="auto">
          <a:xfrm>
            <a:off x="7571883" y="1320594"/>
            <a:ext cx="3452708" cy="1362442"/>
          </a:xfrm>
          <a:prstGeom prst="rect">
            <a:avLst/>
          </a:prstGeom>
          <a:solidFill>
            <a:srgbClr val="FFFFFF"/>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pPr>
            <a:r>
              <a:rPr lang="en-US" altLang="en-US" sz="900" b="1">
                <a:solidFill>
                  <a:srgbClr val="000000"/>
                </a:solidFill>
                <a:latin typeface="Arial" panose="020B0604020202020204" pitchFamily="34" charset="0"/>
                <a:ea typeface="Calibri" panose="020F0502020204030204" pitchFamily="34" charset="0"/>
              </a:rPr>
              <a:t>Student / Staff number:</a:t>
            </a:r>
          </a:p>
          <a:p>
            <a:pPr marL="0" marR="0" lvl="0" indent="0" algn="l" defTabSz="914400" rtl="0" eaLnBrk="0" fontAlgn="base" latinLnBrk="0" hangingPunct="0">
              <a:lnSpc>
                <a:spcPct val="100000"/>
              </a:lnSpc>
              <a:spcBef>
                <a:spcPct val="0"/>
              </a:spcBef>
              <a:spcAft>
                <a:spcPct val="0"/>
              </a:spcAft>
              <a:buClrTx/>
              <a:buSzTx/>
              <a:buFontTx/>
              <a:buNone/>
            </a:pPr>
            <a:endParaRPr lang="en-US" altLang="en-US" sz="900">
              <a:solidFill>
                <a:srgbClr val="000000"/>
              </a:solidFill>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lang="en-US" altLang="en-US" sz="900">
                <a:solidFill>
                  <a:srgbClr val="000000"/>
                </a:solidFill>
                <a:latin typeface="Arial" panose="020B0604020202020204" pitchFamily="34" charset="0"/>
                <a:ea typeface="Calibri" panose="020F0502020204030204" pitchFamily="34" charset="0"/>
              </a:rPr>
              <a:t>Faculty:</a:t>
            </a:r>
          </a:p>
          <a:p>
            <a:pPr marL="0" marR="0" lvl="0" indent="0" algn="l" defTabSz="914400" rtl="0" eaLnBrk="0" fontAlgn="base" latinLnBrk="0" hangingPunct="0">
              <a:lnSpc>
                <a:spcPct val="100000"/>
              </a:lnSpc>
              <a:spcBef>
                <a:spcPct val="0"/>
              </a:spcBef>
              <a:spcAft>
                <a:spcPct val="0"/>
              </a:spcAft>
              <a:buClrTx/>
              <a:buSzTx/>
              <a:buFontTx/>
              <a:buNone/>
            </a:pPr>
            <a:endParaRPr lang="en-US" altLang="en-US" sz="900">
              <a:solidFill>
                <a:srgbClr val="000000"/>
              </a:solidFill>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lang="en-US" altLang="en-US" sz="900">
                <a:solidFill>
                  <a:srgbClr val="000000"/>
                </a:solidFill>
                <a:latin typeface="Arial" panose="020B0604020202020204" pitchFamily="34" charset="0"/>
              </a:rPr>
              <a:t>Study direction (e.g., Mechanical engineering.)</a:t>
            </a:r>
            <a:r>
              <a:rPr kumimoji="0" lang="en-US" altLang="en-US" sz="900" b="0" i="0" u="none" strike="noStrike" cap="none" normalizeH="0" baseline="0">
                <a:ln>
                  <a:noFill/>
                </a:ln>
                <a:solidFill>
                  <a:srgbClr val="000000"/>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pPr>
            <a:endParaRPr lang="en-US" altLang="en-US" sz="900">
              <a:solidFill>
                <a:srgbClr val="00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lang="en-US" altLang="en-US" sz="900">
                <a:solidFill>
                  <a:srgbClr val="000000"/>
                </a:solidFill>
                <a:latin typeface="Arial" panose="020B0604020202020204" pitchFamily="34" charset="0"/>
              </a:rPr>
              <a:t>Year of Study in 2025: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8618" name="Text Box 16"/>
          <p:cNvSpPr txBox="1">
            <a:spLocks noChangeArrowheads="1"/>
          </p:cNvSpPr>
          <p:nvPr/>
        </p:nvSpPr>
        <p:spPr bwMode="auto">
          <a:xfrm>
            <a:off x="365681" y="4289797"/>
            <a:ext cx="3305889" cy="270686"/>
          </a:xfrm>
          <a:prstGeom prst="rect">
            <a:avLst/>
          </a:prstGeom>
          <a:solidFill>
            <a:srgbClr val="E7E6E6"/>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en-US" sz="1100" b="0" i="0" u="none" strike="noStrike" cap="none" normalizeH="0" baseline="0">
                <a:ln>
                  <a:noFill/>
                </a:ln>
                <a:effectLst/>
                <a:latin typeface="Arial" panose="020B0604020202020204" pitchFamily="34" charset="0"/>
                <a:ea typeface="Calibri" panose="020F0502020204030204" pitchFamily="34" charset="0"/>
                <a:cs typeface="Arial" panose="020B0604020202020204" pitchFamily="34" charset="0"/>
              </a:rPr>
              <a:t>Partner CONTACT DETAILS*</a:t>
            </a:r>
            <a:endParaRPr kumimoji="0" lang="en-US" altLang="en-US" sz="1800" b="0" i="0" u="none" strike="noStrike" cap="none" normalizeH="0" baseline="0">
              <a:ln>
                <a:noFill/>
              </a:ln>
              <a:effectLst/>
              <a:latin typeface="Arial" panose="020B0604020202020204" pitchFamily="34" charset="0"/>
            </a:endParaRPr>
          </a:p>
        </p:txBody>
      </p:sp>
      <p:sp>
        <p:nvSpPr>
          <p:cNvPr id="1048619" name="Text Box 18"/>
          <p:cNvSpPr txBox="1">
            <a:spLocks noChangeArrowheads="1"/>
          </p:cNvSpPr>
          <p:nvPr/>
        </p:nvSpPr>
        <p:spPr bwMode="auto">
          <a:xfrm>
            <a:off x="7468930" y="3687146"/>
            <a:ext cx="3524086" cy="294958"/>
          </a:xfrm>
          <a:prstGeom prst="rect">
            <a:avLst/>
          </a:prstGeom>
          <a:solidFill>
            <a:srgbClr val="E7E6E6"/>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pPr>
            <a:r>
              <a:rPr lang="en-US" altLang="en-US" sz="1100" dirty="0">
                <a:latin typeface="Arial"/>
                <a:ea typeface="Calibri"/>
                <a:cs typeface="Arial"/>
              </a:rPr>
              <a:t>REGISTERED BUSINESS</a:t>
            </a:r>
            <a:r>
              <a:rPr kumimoji="0" lang="en-US" altLang="en-US" sz="1100" b="0" i="0" u="none" strike="noStrike" cap="none" normalizeH="0" baseline="0" dirty="0">
                <a:ln>
                  <a:noFill/>
                </a:ln>
                <a:effectLst/>
                <a:latin typeface="Arial"/>
                <a:ea typeface="Calibri"/>
                <a:cs typeface="Arial"/>
              </a:rPr>
              <a:t> DETAILS</a:t>
            </a:r>
            <a:endParaRPr kumimoji="0" lang="en-US" altLang="en-US" sz="1800" b="0" i="0" u="none" strike="noStrike" cap="none" normalizeH="0" baseline="0" dirty="0">
              <a:ln>
                <a:noFill/>
              </a:ln>
              <a:effectLst/>
              <a:latin typeface="Arial"/>
              <a:ea typeface="Calibri"/>
              <a:cs typeface="Arial"/>
            </a:endParaRPr>
          </a:p>
        </p:txBody>
      </p:sp>
      <p:sp>
        <p:nvSpPr>
          <p:cNvPr id="1048620" name="Text Box 27"/>
          <p:cNvSpPr txBox="1">
            <a:spLocks noChangeArrowheads="1"/>
          </p:cNvSpPr>
          <p:nvPr/>
        </p:nvSpPr>
        <p:spPr bwMode="auto">
          <a:xfrm>
            <a:off x="7647170" y="4006262"/>
            <a:ext cx="3516130" cy="1594085"/>
          </a:xfrm>
          <a:prstGeom prst="rect">
            <a:avLst/>
          </a:prstGeom>
          <a:solidFill>
            <a:srgbClr val="FFFFFF"/>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000" b="0" i="0" u="none" strike="noStrike" cap="none" normalizeH="0" baseline="0" dirty="0">
                <a:ln>
                  <a:noFill/>
                </a:ln>
                <a:solidFill>
                  <a:srgbClr val="000000"/>
                </a:solidFill>
                <a:effectLst/>
                <a:latin typeface="Arial"/>
                <a:ea typeface="Calibri"/>
                <a:cs typeface="Arial"/>
              </a:rPr>
              <a:t>Do you have a business?    Yes     ⃝           No       ⃝</a:t>
            </a:r>
            <a:endParaRPr kumimoji="0" lang="en-US" altLang="en-US" sz="1000" b="0" i="0" u="none" strike="noStrike" cap="none" normalizeH="0" baseline="0" dirty="0">
              <a:ln>
                <a:noFill/>
              </a:ln>
              <a:solidFill>
                <a:schemeClr val="tx1"/>
              </a:solidFill>
              <a:effectLst/>
              <a:latin typeface="Arial"/>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000" b="0" i="0" u="none" strike="noStrike" cap="none" normalizeH="0" baseline="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lang="en-US" altLang="en-US" sz="1000">
              <a:solidFill>
                <a:srgbClr val="000000"/>
              </a:solidFill>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000" b="0" i="0" u="none" strike="noStrike" cap="none" normalizeH="0" baseline="0" dirty="0">
                <a:ln>
                  <a:noFill/>
                </a:ln>
                <a:solidFill>
                  <a:srgbClr val="000000"/>
                </a:solidFill>
                <a:effectLst/>
                <a:latin typeface="Arial"/>
                <a:ea typeface="Calibri"/>
                <a:cs typeface="Arial"/>
              </a:rPr>
              <a:t>Name of Business and describe sector(s): </a:t>
            </a:r>
            <a:endParaRPr kumimoji="0" lang="en-US" altLang="en-US" sz="1000" b="0" i="0" u="none" strike="noStrike" cap="none" normalizeH="0" baseline="0" dirty="0">
              <a:ln>
                <a:noFill/>
              </a:ln>
              <a:solidFill>
                <a:schemeClr val="tx1"/>
              </a:solidFill>
              <a:effectLst/>
              <a:latin typeface="Arial"/>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000" b="0" i="0" u="none" strike="noStrike" cap="none" normalizeH="0" baseline="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000" b="0" i="0" u="none" strike="noStrike" cap="none" normalizeH="0" baseline="0" dirty="0">
                <a:ln>
                  <a:noFill/>
                </a:ln>
                <a:solidFill>
                  <a:srgbClr val="000000"/>
                </a:solidFill>
                <a:effectLst/>
                <a:latin typeface="Arial"/>
                <a:ea typeface="Calibri"/>
                <a:cs typeface="Arial"/>
              </a:rPr>
              <a:t>Registration nr.:</a:t>
            </a:r>
            <a:endParaRPr kumimoji="0" lang="en-US" altLang="en-US" sz="1000" b="0" i="0" u="none" strike="noStrike" cap="none" normalizeH="0" baseline="0" dirty="0">
              <a:ln>
                <a:noFill/>
              </a:ln>
              <a:solidFill>
                <a:schemeClr val="tx1"/>
              </a:solidFill>
              <a:effectLst/>
              <a:latin typeface="Arial"/>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000" b="0" i="0" u="none" strike="noStrike" cap="none" normalizeH="0" baseline="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eaLnBrk="0" fontAlgn="base" hangingPunct="0">
              <a:spcBef>
                <a:spcPct val="0"/>
              </a:spcBef>
              <a:spcAft>
                <a:spcPct val="0"/>
              </a:spcAft>
            </a:pPr>
            <a:r>
              <a:rPr kumimoji="0" lang="en-US" altLang="en-US" sz="1000" b="0" i="0" u="none" strike="noStrike" cap="none" normalizeH="0" baseline="0" dirty="0">
                <a:ln>
                  <a:noFill/>
                </a:ln>
                <a:solidFill>
                  <a:srgbClr val="000000"/>
                </a:solidFill>
                <a:effectLst/>
                <a:latin typeface="Arial"/>
                <a:ea typeface="Calibri"/>
                <a:cs typeface="Arial"/>
              </a:rPr>
              <a:t>Website</a:t>
            </a:r>
            <a:r>
              <a:rPr lang="en-US" altLang="en-US" sz="1000" dirty="0">
                <a:solidFill>
                  <a:srgbClr val="000000"/>
                </a:solidFill>
                <a:latin typeface="Arial"/>
                <a:ea typeface="Calibri"/>
                <a:cs typeface="Arial"/>
              </a:rPr>
              <a:t> (optional):</a:t>
            </a:r>
            <a:endParaRPr lang="en-US" altLang="en-US" sz="1000" b="0" i="0" u="none" strike="noStrike" cap="none" normalizeH="0" baseline="0" dirty="0">
              <a:ln>
                <a:noFill/>
              </a:ln>
              <a:solidFill>
                <a:srgbClr val="000000"/>
              </a:solidFill>
              <a:effectLst/>
              <a:latin typeface="Arial"/>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pPr>
            <a:r>
              <a:rPr lang="en-US" altLang="en-US" sz="1000" dirty="0">
                <a:solidFill>
                  <a:srgbClr val="000000"/>
                </a:solidFill>
                <a:latin typeface="Arial"/>
                <a:cs typeface="Arial"/>
              </a:rPr>
              <a:t>Business s</a:t>
            </a:r>
            <a:r>
              <a:rPr kumimoji="0" lang="en-US" altLang="en-US" sz="1000" b="0" i="0" u="none" strike="noStrike" cap="none" normalizeH="0" baseline="0" dirty="0">
                <a:ln>
                  <a:noFill/>
                </a:ln>
                <a:solidFill>
                  <a:srgbClr val="000000"/>
                </a:solidFill>
                <a:effectLst/>
                <a:latin typeface="Arial"/>
                <a:cs typeface="Arial"/>
              </a:rPr>
              <a:t>ocial media contact details (optional)</a:t>
            </a:r>
            <a:endParaRPr kumimoji="0" lang="en-US" altLang="en-US" sz="1000" b="0" i="0" u="none" strike="noStrike" cap="none" normalizeH="0" baseline="0" dirty="0">
              <a:ln>
                <a:noFill/>
              </a:ln>
              <a:solidFill>
                <a:schemeClr val="tx1"/>
              </a:solidFill>
              <a:effectLst/>
              <a:latin typeface="Arial"/>
              <a:cs typeface="Arial"/>
            </a:endParaRPr>
          </a:p>
        </p:txBody>
      </p:sp>
      <p:sp>
        <p:nvSpPr>
          <p:cNvPr id="1048621" name="Text Box 1"/>
          <p:cNvSpPr txBox="1">
            <a:spLocks noChangeArrowheads="1"/>
          </p:cNvSpPr>
          <p:nvPr/>
        </p:nvSpPr>
        <p:spPr bwMode="auto">
          <a:xfrm>
            <a:off x="308623" y="5027128"/>
            <a:ext cx="3331568" cy="465548"/>
          </a:xfrm>
          <a:prstGeom prst="rect">
            <a:avLst/>
          </a:prstGeom>
          <a:solidFill>
            <a:srgbClr val="FFFFFF"/>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pPr>
            <a:r>
              <a:rPr lang="en-US" altLang="en-US" sz="900" dirty="0">
                <a:solidFill>
                  <a:srgbClr val="000000"/>
                </a:solidFill>
                <a:latin typeface="Arial"/>
                <a:ea typeface="Calibri"/>
                <a:cs typeface="Arial"/>
              </a:rPr>
              <a:t>E</a:t>
            </a:r>
            <a:r>
              <a:rPr kumimoji="0" lang="en-US" altLang="en-US" sz="900" b="0" i="0" u="none" strike="noStrike" cap="none" normalizeH="0" baseline="0" dirty="0">
                <a:ln>
                  <a:noFill/>
                </a:ln>
                <a:solidFill>
                  <a:srgbClr val="000000"/>
                </a:solidFill>
                <a:effectLst/>
                <a:latin typeface="Arial"/>
                <a:ea typeface="Calibri"/>
                <a:cs typeface="Arial"/>
              </a:rPr>
              <a:t>mail:</a:t>
            </a:r>
            <a:endParaRPr kumimoji="0" lang="en-US" altLang="en-US" sz="800" b="0" i="0" u="none" strike="noStrike" cap="none" normalizeH="0" baseline="0" dirty="0">
              <a:ln>
                <a:noFill/>
              </a:ln>
              <a:solidFill>
                <a:schemeClr val="tx1"/>
              </a:solidFill>
              <a:effectLst/>
              <a:latin typeface="Arial"/>
              <a:ea typeface="Calibri"/>
              <a:cs typeface="Arial"/>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900" b="0" i="0" u="none" strike="noStrike" cap="none" normalizeH="0" baseline="0" dirty="0">
                <a:ln>
                  <a:noFill/>
                </a:ln>
                <a:solidFill>
                  <a:srgbClr val="000000"/>
                </a:solidFill>
                <a:effectLst/>
                <a:latin typeface="Arial"/>
                <a:ea typeface="Calibri"/>
                <a:cs typeface="Arial"/>
              </a:rPr>
              <a:t>Alternative email</a:t>
            </a:r>
            <a:r>
              <a:rPr kumimoji="0" lang="en-US" altLang="en-US" sz="1100" b="0" i="0" u="none" strike="noStrike" cap="none" normalizeH="0" baseline="0" dirty="0">
                <a:ln>
                  <a:noFill/>
                </a:ln>
                <a:solidFill>
                  <a:srgbClr val="000000"/>
                </a:solidFill>
                <a:effectLst/>
                <a:latin typeface="Arial"/>
                <a:ea typeface="Calibri"/>
                <a:cs typeface="Arial"/>
              </a:rPr>
              <a:t>: </a:t>
            </a:r>
            <a:endParaRPr kumimoji="0" lang="en-US" altLang="en-US" sz="1800" b="0" i="0" u="none" strike="noStrike" cap="none" normalizeH="0" baseline="0" dirty="0">
              <a:ln>
                <a:noFill/>
              </a:ln>
              <a:solidFill>
                <a:schemeClr val="tx1"/>
              </a:solidFill>
              <a:effectLst/>
              <a:latin typeface="Arial"/>
              <a:ea typeface="Calibri"/>
              <a:cs typeface="Arial"/>
            </a:endParaRPr>
          </a:p>
        </p:txBody>
      </p:sp>
      <p:sp>
        <p:nvSpPr>
          <p:cNvPr id="1048622" name="Text Box 2"/>
          <p:cNvSpPr txBox="1">
            <a:spLocks noChangeArrowheads="1"/>
          </p:cNvSpPr>
          <p:nvPr/>
        </p:nvSpPr>
        <p:spPr bwMode="auto">
          <a:xfrm>
            <a:off x="321131" y="4721289"/>
            <a:ext cx="3299148" cy="289249"/>
          </a:xfrm>
          <a:prstGeom prst="rect">
            <a:avLst/>
          </a:prstGeom>
          <a:solidFill>
            <a:srgbClr val="FFFFFF"/>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rPr>
              <a:t>*Name (s) and Surname: </a:t>
            </a: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8623" name="Text Box 9"/>
          <p:cNvSpPr txBox="1">
            <a:spLocks noChangeArrowheads="1"/>
          </p:cNvSpPr>
          <p:nvPr/>
        </p:nvSpPr>
        <p:spPr bwMode="auto">
          <a:xfrm>
            <a:off x="330071" y="5497900"/>
            <a:ext cx="3422456" cy="343144"/>
          </a:xfrm>
          <a:prstGeom prst="rect">
            <a:avLst/>
          </a:prstGeom>
          <a:solidFill>
            <a:srgbClr val="FFFFFF"/>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rPr>
              <a:t>Cellphone nr. &amp; email  </a:t>
            </a: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8624" name="Text Box 30"/>
          <p:cNvSpPr txBox="1">
            <a:spLocks noChangeArrowheads="1"/>
          </p:cNvSpPr>
          <p:nvPr/>
        </p:nvSpPr>
        <p:spPr bwMode="auto">
          <a:xfrm>
            <a:off x="3722914" y="2048262"/>
            <a:ext cx="3629512" cy="715486"/>
          </a:xfrm>
          <a:prstGeom prst="rect">
            <a:avLst/>
          </a:prstGeom>
          <a:solidFill>
            <a:srgbClr val="FFFFFF"/>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0"/>
              </a:spcBef>
              <a:spcAft>
                <a:spcPct val="0"/>
              </a:spcAft>
            </a:pPr>
            <a:r>
              <a:rPr kumimoji="0" lang="en-US" altLang="en-US" sz="900" b="0" i="0" u="none" strike="noStrike" cap="none" normalizeH="0" baseline="0" dirty="0">
                <a:ln>
                  <a:noFill/>
                </a:ln>
                <a:solidFill>
                  <a:srgbClr val="000000"/>
                </a:solidFill>
                <a:effectLst/>
                <a:latin typeface="Arial"/>
                <a:ea typeface="Calibri"/>
                <a:cs typeface="Arial"/>
              </a:rPr>
              <a:t>Gender </a:t>
            </a:r>
            <a:r>
              <a:rPr lang="en-US" altLang="en-US" sz="900" dirty="0">
                <a:solidFill>
                  <a:srgbClr val="000000"/>
                </a:solidFill>
                <a:latin typeface="Arial"/>
                <a:ea typeface="Calibri"/>
                <a:cs typeface="Arial"/>
              </a:rPr>
              <a:t> </a:t>
            </a:r>
            <a:r>
              <a:rPr kumimoji="0" lang="en-US" altLang="en-US" sz="900" b="0" i="0" u="none" strike="noStrike" cap="none" normalizeH="0" baseline="0" dirty="0">
                <a:ln>
                  <a:noFill/>
                </a:ln>
                <a:solidFill>
                  <a:srgbClr val="000000"/>
                </a:solidFill>
                <a:effectLst/>
                <a:latin typeface="Arial"/>
                <a:ea typeface="Calibri"/>
                <a:cs typeface="Arial"/>
              </a:rPr>
              <a:t>(Female / Male / Other – describe as</a:t>
            </a:r>
            <a:r>
              <a:rPr lang="en-US" altLang="en-US" sz="900" dirty="0">
                <a:solidFill>
                  <a:srgbClr val="000000"/>
                </a:solidFill>
                <a:latin typeface="Arial"/>
                <a:ea typeface="Calibri"/>
                <a:cs typeface="Arial"/>
              </a:rPr>
              <a:t> you prefer) /</a:t>
            </a:r>
            <a:r>
              <a:rPr kumimoji="0" lang="en-US" altLang="en-US" sz="900" b="0" i="0" u="none" strike="noStrike" cap="none" normalizeH="0" baseline="0" dirty="0">
                <a:ln>
                  <a:noFill/>
                </a:ln>
                <a:solidFill>
                  <a:srgbClr val="000000"/>
                </a:solidFill>
                <a:effectLst/>
                <a:latin typeface="Arial"/>
                <a:ea typeface="Calibri"/>
                <a:cs typeface="Arial"/>
              </a:rPr>
              <a:t> Do not want to disclose)</a:t>
            </a: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8625" name="Text Box 63"/>
          <p:cNvSpPr txBox="1">
            <a:spLocks noChangeArrowheads="1"/>
          </p:cNvSpPr>
          <p:nvPr/>
        </p:nvSpPr>
        <p:spPr bwMode="auto">
          <a:xfrm>
            <a:off x="7644213" y="2997849"/>
            <a:ext cx="3457575" cy="475964"/>
          </a:xfrm>
          <a:prstGeom prst="rect">
            <a:avLst/>
          </a:prstGeom>
          <a:solidFill>
            <a:srgbClr val="FFFFFF"/>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en-US" sz="900" b="0" i="0" u="none" strike="noStrike" cap="none" normalizeH="0" baseline="0">
                <a:ln>
                  <a:noFill/>
                </a:ln>
                <a:solidFill>
                  <a:srgbClr val="000000"/>
                </a:solidFill>
                <a:effectLst/>
                <a:ea typeface="Calibri" panose="020F0502020204030204" pitchFamily="34" charset="0"/>
              </a:rPr>
              <a:t> </a:t>
            </a:r>
            <a:endParaRPr lang="en-US" altLang="en-US" sz="900">
              <a:solidFill>
                <a:srgbClr val="000000"/>
              </a:solidFill>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lang="en-US" altLang="en-US" sz="900">
                <a:solidFill>
                  <a:srgbClr val="000000"/>
                </a:solidFill>
                <a:latin typeface="Arial" panose="020B0604020202020204" pitchFamily="34" charset="0"/>
                <a:ea typeface="Calibri" panose="020F0502020204030204" pitchFamily="34" charset="0"/>
              </a:rPr>
              <a:t>What other competitions did you take part in?</a:t>
            </a:r>
          </a:p>
          <a:p>
            <a:pPr marL="0" marR="0" lvl="0" indent="0" algn="l" defTabSz="914400" rtl="0" eaLnBrk="0" fontAlgn="base" latinLnBrk="0" hangingPunct="0">
              <a:lnSpc>
                <a:spcPct val="100000"/>
              </a:lnSpc>
              <a:spcBef>
                <a:spcPct val="0"/>
              </a:spcBef>
              <a:spcAft>
                <a:spcPct val="0"/>
              </a:spcAft>
              <a:buClrTx/>
              <a:buSzTx/>
              <a:buFontTx/>
              <a:buNone/>
            </a:pPr>
            <a:endParaRPr lang="en-US" altLang="en-US" sz="900">
              <a:solidFill>
                <a:srgbClr val="000000"/>
              </a:solidFill>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lang="en-US" altLang="en-US" sz="900">
              <a:solidFill>
                <a:srgbClr val="000000"/>
              </a:solidFill>
              <a:latin typeface="Arial" panose="020B0604020202020204" pitchFamily="34" charset="0"/>
              <a:ea typeface="Calibri" panose="020F0502020204030204" pitchFamily="34" charset="0"/>
            </a:endParaRPr>
          </a:p>
        </p:txBody>
      </p:sp>
      <p:sp>
        <p:nvSpPr>
          <p:cNvPr id="1048626" name="Text Box 896"/>
          <p:cNvSpPr txBox="1">
            <a:spLocks noChangeArrowheads="1"/>
          </p:cNvSpPr>
          <p:nvPr/>
        </p:nvSpPr>
        <p:spPr bwMode="auto">
          <a:xfrm>
            <a:off x="7374192" y="832660"/>
            <a:ext cx="3511550" cy="375654"/>
          </a:xfrm>
          <a:prstGeom prst="rect">
            <a:avLst/>
          </a:prstGeom>
          <a:solidFill>
            <a:srgbClr val="E7E6E6"/>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en-US" sz="1800" b="0" i="0" u="none" strike="noStrike" cap="none" normalizeH="0" baseline="0">
                <a:ln>
                  <a:noFill/>
                </a:ln>
                <a:solidFill>
                  <a:schemeClr val="tx1"/>
                </a:solidFill>
                <a:effectLst/>
                <a:latin typeface="Arial" panose="020B0604020202020204" pitchFamily="34" charset="0"/>
              </a:rPr>
              <a:t>Student / Staff details  </a:t>
            </a:r>
          </a:p>
        </p:txBody>
      </p:sp>
      <p:sp>
        <p:nvSpPr>
          <p:cNvPr id="1048627" name="Text Box 897"/>
          <p:cNvSpPr txBox="1">
            <a:spLocks noChangeArrowheads="1"/>
          </p:cNvSpPr>
          <p:nvPr/>
        </p:nvSpPr>
        <p:spPr bwMode="auto">
          <a:xfrm>
            <a:off x="219219" y="5868748"/>
            <a:ext cx="3349690" cy="916376"/>
          </a:xfrm>
          <a:prstGeom prst="rect">
            <a:avLst/>
          </a:prstGeom>
          <a:solidFill>
            <a:srgbClr val="FFFFFF"/>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pPr>
            <a:r>
              <a:rPr lang="en-US" altLang="en-US" sz="1000" b="1">
                <a:solidFill>
                  <a:srgbClr val="000000"/>
                </a:solidFill>
                <a:latin typeface="Arial" panose="020B0604020202020204" pitchFamily="34" charset="0"/>
                <a:ea typeface="Calibri" panose="020F0502020204030204" pitchFamily="34" charset="0"/>
              </a:rPr>
              <a:t>C</a:t>
            </a:r>
            <a:r>
              <a:rPr kumimoji="0" lang="en-US" altLang="en-US" sz="1000" b="1" i="0" u="none" strike="noStrike" cap="none" normalizeH="0" baseline="0">
                <a:ln>
                  <a:noFill/>
                </a:ln>
                <a:solidFill>
                  <a:srgbClr val="000000"/>
                </a:solidFill>
                <a:effectLst/>
                <a:latin typeface="Arial" panose="020B0604020202020204" pitchFamily="34" charset="0"/>
                <a:ea typeface="Calibri" panose="020F0502020204030204" pitchFamily="34" charset="0"/>
              </a:rPr>
              <a:t>onsent to use information provided to contact you via email or phone?</a:t>
            </a: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rPr>
              <a:t> </a:t>
            </a: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rPr>
              <a:t>Yes      ⃝           No      ⃝ </a:t>
            </a: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rPr>
              <a:t>Date: ……………………………………</a:t>
            </a: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8629" name="Rectangle 28"/>
          <p:cNvSpPr>
            <a:spLocks noChangeArrowheads="1"/>
          </p:cNvSpPr>
          <p:nvPr/>
        </p:nvSpPr>
        <p:spPr bwMode="auto">
          <a:xfrm>
            <a:off x="288925" y="457200"/>
            <a:ext cx="12192000" cy="0"/>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endParaRPr lang="en-ZA"/>
          </a:p>
        </p:txBody>
      </p:sp>
      <p:sp>
        <p:nvSpPr>
          <p:cNvPr id="1048630" name="Text Box 897"/>
          <p:cNvSpPr txBox="1">
            <a:spLocks noChangeArrowheads="1"/>
          </p:cNvSpPr>
          <p:nvPr/>
        </p:nvSpPr>
        <p:spPr bwMode="auto">
          <a:xfrm>
            <a:off x="317748" y="3344090"/>
            <a:ext cx="3318588" cy="907463"/>
          </a:xfrm>
          <a:prstGeom prst="rect">
            <a:avLst/>
          </a:prstGeom>
          <a:solidFill>
            <a:srgbClr val="FFFFFF"/>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lvl="0" eaLnBrk="0" fontAlgn="base" hangingPunct="0">
              <a:spcBef>
                <a:spcPct val="0"/>
              </a:spcBef>
              <a:spcAft>
                <a:spcPct val="0"/>
              </a:spcAft>
            </a:pPr>
            <a:r>
              <a:rPr lang="en-US" altLang="en-US" sz="1000" b="1">
                <a:solidFill>
                  <a:srgbClr val="000000"/>
                </a:solidFill>
                <a:latin typeface="Arial" panose="020B0604020202020204" pitchFamily="34" charset="0"/>
                <a:ea typeface="Calibri" panose="020F0502020204030204" pitchFamily="34" charset="0"/>
              </a:rPr>
              <a:t>Consent to use information provided to contact you via email and cellphone?</a:t>
            </a:r>
            <a:endParaRPr lang="en-US" altLang="en-US" sz="80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rPr>
              <a:t> </a:t>
            </a: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rPr>
              <a:t>Yes      ⃝           No      ⃝ </a:t>
            </a:r>
            <a:endParaRPr lang="zh-CN" altLang="en-US"/>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rPr>
              <a:t>Date: ……………………………………</a:t>
            </a: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800" b="0" i="0" u="none" strike="noStrike" cap="none" normalizeH="0" baseline="0">
              <a:ln>
                <a:noFill/>
              </a:ln>
              <a:effectLst/>
              <a:latin typeface="Arial" panose="020B0604020202020204" pitchFamily="34" charset="0"/>
            </a:endParaRPr>
          </a:p>
        </p:txBody>
      </p:sp>
      <p:sp>
        <p:nvSpPr>
          <p:cNvPr id="1048631" name="Text Box 27"/>
          <p:cNvSpPr txBox="1">
            <a:spLocks noChangeArrowheads="1"/>
          </p:cNvSpPr>
          <p:nvPr/>
        </p:nvSpPr>
        <p:spPr bwMode="auto">
          <a:xfrm>
            <a:off x="3673378" y="2804845"/>
            <a:ext cx="3755616" cy="3945276"/>
          </a:xfrm>
          <a:prstGeom prst="rect">
            <a:avLst/>
          </a:prstGeom>
          <a:solidFill>
            <a:srgbClr val="FFFFFF"/>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en-US" altLang="en-US" sz="1000" i="0" u="none" strike="noStrike" cap="none" normalizeH="0" baseline="0">
                <a:ln>
                  <a:noFill/>
                </a:ln>
                <a:effectLst/>
                <a:latin typeface="Arial" panose="020B0604020202020204" pitchFamily="34" charset="0"/>
                <a:ea typeface="Calibri" panose="020F0502020204030204" pitchFamily="34" charset="0"/>
                <a:cs typeface="Arial" panose="020B0604020202020204" pitchFamily="34" charset="0"/>
              </a:rPr>
              <a:t>IDEA / PROJECT DETAILS</a:t>
            </a: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000" b="1" i="0" u="none" strike="noStrike" cap="none" normalizeH="0" baseline="0">
              <a:ln>
                <a:noFill/>
              </a:ln>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000" b="1" i="0" u="none" strike="noStrike" cap="none" normalizeH="0" baseline="0">
                <a:ln>
                  <a:noFill/>
                </a:ln>
                <a:effectLst/>
                <a:latin typeface="Arial" panose="020B0604020202020204" pitchFamily="34" charset="0"/>
                <a:ea typeface="Calibri" panose="020F0502020204030204" pitchFamily="34" charset="0"/>
                <a:cs typeface="Arial" panose="020B0604020202020204" pitchFamily="34" charset="0"/>
              </a:rPr>
              <a:t>Describe your idea /Prototype/business project in  three to five words:</a:t>
            </a: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000" b="1" i="0" u="none" strike="noStrike" cap="none" normalizeH="0" baseline="0">
              <a:ln>
                <a:noFill/>
              </a:ln>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lang="en-US" altLang="en-US" sz="1000" b="1">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000" b="1" i="0" u="none" strike="noStrike" cap="none" normalizeH="0" baseline="0">
                <a:ln>
                  <a:noFill/>
                </a:ln>
                <a:effectLst/>
                <a:latin typeface="Arial" panose="020B0604020202020204" pitchFamily="34" charset="0"/>
                <a:ea typeface="Calibri" panose="020F0502020204030204" pitchFamily="34" charset="0"/>
                <a:cs typeface="Arial" panose="020B0604020202020204" pitchFamily="34" charset="0"/>
              </a:rPr>
              <a:t>Sector (e.g.</a:t>
            </a:r>
            <a:r>
              <a:rPr lang="en-US" altLang="en-US" sz="1000" b="1">
                <a:latin typeface="Arial" panose="020B0604020202020204" pitchFamily="34" charset="0"/>
                <a:ea typeface="Calibri" panose="020F0502020204030204" pitchFamily="34" charset="0"/>
                <a:cs typeface="Arial" panose="020B0604020202020204" pitchFamily="34" charset="0"/>
              </a:rPr>
              <a:t>, </a:t>
            </a:r>
            <a:r>
              <a:rPr kumimoji="0" lang="en-US" altLang="en-US" sz="1000" b="1" i="0" u="none" strike="noStrike" cap="none" normalizeH="0" baseline="0">
                <a:ln>
                  <a:noFill/>
                </a:ln>
                <a:effectLst/>
                <a:latin typeface="Arial" panose="020B0604020202020204" pitchFamily="34" charset="0"/>
                <a:ea typeface="Calibri" panose="020F0502020204030204" pitchFamily="34" charset="0"/>
                <a:cs typeface="Arial" panose="020B0604020202020204" pitchFamily="34" charset="0"/>
              </a:rPr>
              <a:t>Agriculture):</a:t>
            </a: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000" b="1" i="0" u="none" strike="noStrike" cap="none" normalizeH="0" baseline="0">
              <a:ln>
                <a:noFill/>
              </a:ln>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000" b="1" i="0" u="none" strike="noStrike" cap="none" normalizeH="0" baseline="0">
              <a:ln>
                <a:noFill/>
              </a:ln>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lang="en-US" altLang="en-US" sz="1000" b="1">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000" b="1" i="0" u="none" strike="noStrike" cap="none" normalizeH="0" baseline="0">
                <a:ln>
                  <a:noFill/>
                </a:ln>
                <a:effectLst/>
                <a:latin typeface="Arial" panose="020B0604020202020204" pitchFamily="34" charset="0"/>
                <a:ea typeface="Calibri" panose="020F0502020204030204" pitchFamily="34" charset="0"/>
                <a:cs typeface="Arial" panose="020B0604020202020204" pitchFamily="34" charset="0"/>
              </a:rPr>
              <a:t>What problem do you solve and how is your idea different (in one sentence)?</a:t>
            </a: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000" b="1" i="0" u="none" strike="noStrike" cap="none" normalizeH="0" baseline="0">
              <a:ln>
                <a:noFill/>
              </a:ln>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000" b="1" i="0" u="none" strike="noStrike" cap="none" normalizeH="0" baseline="0">
              <a:ln>
                <a:noFill/>
              </a:ln>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lang="en-US" altLang="en-US" sz="1000" b="1">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000" b="1" i="0" u="none" strike="noStrike" cap="none" normalizeH="0" baseline="0">
                <a:ln>
                  <a:noFill/>
                </a:ln>
                <a:effectLst/>
                <a:latin typeface="Arial" panose="020B0604020202020204" pitchFamily="34" charset="0"/>
                <a:cs typeface="Arial" panose="020B0604020202020204" pitchFamily="34" charset="0"/>
              </a:rPr>
              <a:t>Who are your competitors? </a:t>
            </a:r>
          </a:p>
          <a:p>
            <a:pPr marL="0" marR="0" lvl="0" indent="0" algn="l" defTabSz="914400" rtl="0" eaLnBrk="0" fontAlgn="base" latinLnBrk="0" hangingPunct="0">
              <a:lnSpc>
                <a:spcPct val="100000"/>
              </a:lnSpc>
              <a:spcBef>
                <a:spcPct val="0"/>
              </a:spcBef>
              <a:spcAft>
                <a:spcPct val="0"/>
              </a:spcAft>
              <a:buClrTx/>
              <a:buSzTx/>
              <a:buFontTx/>
              <a:buNone/>
            </a:pPr>
            <a:endParaRPr lang="en-US" altLang="en-US" sz="1000" b="1">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000" b="1" i="0" u="none" strike="noStrike" cap="none" normalizeH="0" baseline="0">
              <a:ln>
                <a:noFill/>
              </a:ln>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000" b="1" i="0" u="none" strike="noStrike" cap="none" normalizeH="0" baseline="0">
                <a:ln>
                  <a:noFill/>
                </a:ln>
                <a:effectLst/>
                <a:latin typeface="Arial" panose="020B0604020202020204" pitchFamily="34" charset="0"/>
                <a:cs typeface="Arial" panose="020B0604020202020204" pitchFamily="34" charset="0"/>
              </a:rPr>
              <a:t>Do you think your idea/Prototype/business project is unique, novel and needs IP protection?</a:t>
            </a:r>
          </a:p>
          <a:p>
            <a:pPr marL="0" marR="0" lvl="0" indent="0" algn="l" defTabSz="914400" rtl="0" eaLnBrk="0" fontAlgn="base" latinLnBrk="0" hangingPunct="0">
              <a:lnSpc>
                <a:spcPct val="100000"/>
              </a:lnSpc>
              <a:spcBef>
                <a:spcPct val="0"/>
              </a:spcBef>
              <a:spcAft>
                <a:spcPct val="0"/>
              </a:spcAft>
              <a:buClrTx/>
              <a:buSzTx/>
              <a:buFontTx/>
              <a:buNone/>
            </a:pPr>
            <a:endParaRPr lang="en-US" altLang="en-US" sz="1000" b="1">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000" b="1" i="0" u="none" strike="noStrike" cap="none" normalizeH="0" baseline="0">
              <a:ln>
                <a:noFill/>
              </a:ln>
              <a:solidFill>
                <a:srgbClr val="92D05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lang="en-US" altLang="en-US" sz="1000" b="1">
              <a:solidFill>
                <a:srgbClr val="92D05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000" b="1" i="0" u="none" strike="noStrike" cap="none" normalizeH="0" baseline="0">
              <a:ln>
                <a:noFill/>
              </a:ln>
              <a:solidFill>
                <a:srgbClr val="92D05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lang="en-US" altLang="en-US" sz="1000" b="1">
              <a:solidFill>
                <a:srgbClr val="92D050"/>
              </a:solidFill>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lang="en-US" altLang="en-US" sz="1000" b="1">
              <a:solidFill>
                <a:srgbClr val="92D050"/>
              </a:solidFill>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000" b="1" i="0" u="none" strike="noStrike" cap="none" normalizeH="0" baseline="0">
              <a:ln>
                <a:noFill/>
              </a:ln>
              <a:solidFill>
                <a:srgbClr val="92D05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1048632" name="Rectangle 55"/>
          <p:cNvSpPr>
            <a:spLocks noChangeArrowheads="1"/>
          </p:cNvSpPr>
          <p:nvPr/>
        </p:nvSpPr>
        <p:spPr bwMode="auto">
          <a:xfrm>
            <a:off x="401216" y="1363330"/>
            <a:ext cx="2100580" cy="231141"/>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ZA" altLang="en-US" sz="1000" b="1" i="0" u="none" strike="noStrike" cap="none" normalizeH="0" baseline="0">
                <a:ln>
                  <a:noFill/>
                </a:ln>
                <a:solidFill>
                  <a:srgbClr val="1F4E79"/>
                </a:solidFill>
                <a:effectLst/>
                <a:latin typeface="Arial" panose="020B0604020202020204" pitchFamily="34" charset="0"/>
                <a:ea typeface="Calibri" panose="020F0502020204030204" pitchFamily="34" charset="0"/>
              </a:rPr>
              <a:t>Idea Generator / idea-GYM = </a:t>
            </a:r>
            <a:r>
              <a:rPr kumimoji="0" lang="en-ZA" altLang="en-US" sz="1000" b="1" i="0" u="none" strike="noStrike" cap="none" normalizeH="0" baseline="0" err="1">
                <a:ln>
                  <a:noFill/>
                </a:ln>
                <a:solidFill>
                  <a:srgbClr val="1F4E79"/>
                </a:solidFill>
                <a:effectLst/>
                <a:latin typeface="Arial" panose="020B0604020202020204" pitchFamily="34" charset="0"/>
                <a:ea typeface="Calibri" panose="020F0502020204030204" pitchFamily="34" charset="0"/>
              </a:rPr>
              <a:t>i</a:t>
            </a:r>
            <a:r>
              <a:rPr kumimoji="0" lang="en-ZA" altLang="en-US" sz="1000" b="1" i="0" u="none" strike="noStrike" cap="none" normalizeH="0" baseline="0">
                <a:ln>
                  <a:noFill/>
                </a:ln>
                <a:solidFill>
                  <a:srgbClr val="1F4E79"/>
                </a:solidFill>
                <a:effectLst/>
                <a:latin typeface="Arial" panose="020B0604020202020204" pitchFamily="34" charset="0"/>
                <a:ea typeface="Calibri" panose="020F0502020204030204" pitchFamily="34" charset="0"/>
              </a:rPr>
              <a:t>-GYM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48633" name="Rectangle 57"/>
          <p:cNvSpPr>
            <a:spLocks noChangeArrowheads="1"/>
          </p:cNvSpPr>
          <p:nvPr/>
        </p:nvSpPr>
        <p:spPr bwMode="auto">
          <a:xfrm>
            <a:off x="345232" y="1542402"/>
            <a:ext cx="3663821" cy="246221"/>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ZA" altLang="en-US" sz="1000" b="1" i="0" u="none" strike="noStrike" cap="none" normalizeH="0" baseline="0">
                <a:ln>
                  <a:noFill/>
                </a:ln>
                <a:solidFill>
                  <a:srgbClr val="1F4E79"/>
                </a:solidFill>
                <a:effectLst/>
                <a:latin typeface="Arial" panose="020B0604020202020204" pitchFamily="34" charset="0"/>
                <a:ea typeface="Calibri" panose="020F0502020204030204" pitchFamily="34" charset="0"/>
              </a:rPr>
              <a:t>CUT Innovation Services, Division RIE, CUT</a:t>
            </a:r>
            <a:r>
              <a:rPr kumimoji="0" lang="en-ZA" altLang="en-US" sz="800" b="0" i="0" u="none" strike="noStrike" cap="none" normalizeH="0" baseline="0">
                <a:ln>
                  <a:noFill/>
                </a:ln>
                <a:solidFill>
                  <a:schemeClr val="tx1"/>
                </a:solidFill>
                <a:effectLst/>
                <a:latin typeface="Arial" panose="020B0604020202020204" pitchFamily="34" charset="0"/>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1048634" name="Text Box 1"/>
          <p:cNvSpPr txBox="1">
            <a:spLocks noChangeArrowheads="1"/>
          </p:cNvSpPr>
          <p:nvPr/>
        </p:nvSpPr>
        <p:spPr bwMode="auto">
          <a:xfrm>
            <a:off x="311735" y="2875688"/>
            <a:ext cx="3215152" cy="448739"/>
          </a:xfrm>
          <a:prstGeom prst="rect">
            <a:avLst/>
          </a:prstGeom>
          <a:solidFill>
            <a:srgbClr val="FFFFFF"/>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0"/>
              </a:spcBef>
              <a:spcAft>
                <a:spcPct val="0"/>
              </a:spcAft>
            </a:pPr>
            <a:r>
              <a:rPr lang="en-US" altLang="en-US" sz="900">
                <a:solidFill>
                  <a:srgbClr val="000000"/>
                </a:solidFill>
                <a:latin typeface="Arial"/>
                <a:ea typeface="Calibri"/>
                <a:cs typeface="Arial"/>
              </a:rPr>
              <a:t>Student</a:t>
            </a:r>
            <a:r>
              <a:rPr kumimoji="0" lang="en-US" altLang="en-US" sz="900" b="0" i="0" u="none" strike="noStrike" cap="none" normalizeH="0" baseline="0">
                <a:ln>
                  <a:noFill/>
                </a:ln>
                <a:solidFill>
                  <a:srgbClr val="000000"/>
                </a:solidFill>
                <a:effectLst/>
                <a:latin typeface="Arial"/>
                <a:ea typeface="Calibri"/>
                <a:cs typeface="Arial"/>
              </a:rPr>
              <a:t> email: </a:t>
            </a:r>
            <a:br>
              <a:rPr lang="en-US" altLang="en-US" sz="900">
                <a:solidFill>
                  <a:srgbClr val="000000"/>
                </a:solidFill>
                <a:latin typeface="Arial"/>
                <a:ea typeface="Calibri"/>
                <a:cs typeface="Arial"/>
              </a:rPr>
            </a:br>
            <a:r>
              <a:rPr lang="en-US" altLang="en-US" sz="900">
                <a:solidFill>
                  <a:srgbClr val="000000"/>
                </a:solidFill>
                <a:latin typeface="Arial"/>
                <a:ea typeface="Calibri"/>
                <a:cs typeface="Arial"/>
              </a:rPr>
              <a:t>Alternative email: </a:t>
            </a:r>
            <a:endParaRPr lang="en-US" altLang="en-US" sz="900" b="0" i="0" u="none" strike="noStrike" cap="none" normalizeH="0" baseline="0">
              <a:ln>
                <a:noFill/>
              </a:ln>
              <a:solidFill>
                <a:srgbClr val="000000"/>
              </a:solidFill>
              <a:effectLst/>
              <a:latin typeface="Arial" panose="020B0604020202020204" pitchFamily="34" charset="0"/>
              <a:ea typeface="Calibri" panose="020F0502020204030204" pitchFamily="34" charset="0"/>
              <a:cs typeface="Arial"/>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8635" name="Text Box 1"/>
          <p:cNvSpPr txBox="1">
            <a:spLocks noChangeArrowheads="1"/>
          </p:cNvSpPr>
          <p:nvPr/>
        </p:nvSpPr>
        <p:spPr bwMode="auto">
          <a:xfrm>
            <a:off x="7608407" y="5690951"/>
            <a:ext cx="3541811" cy="931908"/>
          </a:xfrm>
          <a:prstGeom prst="rect">
            <a:avLst/>
          </a:prstGeom>
          <a:solidFill>
            <a:srgbClr val="FFFFFF"/>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pPr>
            <a:r>
              <a:rPr lang="en-US" altLang="en-US" sz="900" b="1">
                <a:solidFill>
                  <a:srgbClr val="000000"/>
                </a:solidFill>
                <a:latin typeface="Arial" panose="020B0604020202020204" pitchFamily="34" charset="0"/>
                <a:ea typeface="Calibri" panose="020F0502020204030204" pitchFamily="34" charset="0"/>
              </a:rPr>
              <a:t>Additional required</a:t>
            </a:r>
            <a:r>
              <a:rPr kumimoji="0" lang="en-US" altLang="en-US" sz="900" b="1" i="0" u="none" strike="noStrike" cap="none" normalizeH="0" baseline="0">
                <a:ln>
                  <a:noFill/>
                </a:ln>
                <a:solidFill>
                  <a:srgbClr val="000000"/>
                </a:solidFill>
                <a:effectLst/>
                <a:latin typeface="Arial" panose="020B0604020202020204" pitchFamily="34" charset="0"/>
                <a:ea typeface="Calibri" panose="020F0502020204030204" pitchFamily="34" charset="0"/>
              </a:rPr>
              <a:t> documents – we will, based on your application, request other information if you in a partnership you need to provide a </a:t>
            </a:r>
            <a:r>
              <a:rPr kumimoji="0" lang="en-US" altLang="en-US" sz="900" b="1" i="0" u="sng" strike="noStrike" cap="none" normalizeH="0" baseline="0">
                <a:ln>
                  <a:noFill/>
                </a:ln>
                <a:solidFill>
                  <a:srgbClr val="000000"/>
                </a:solidFill>
                <a:effectLst/>
                <a:latin typeface="Arial" panose="020B0604020202020204" pitchFamily="34" charset="0"/>
                <a:ea typeface="Calibri" panose="020F0502020204030204" pitchFamily="34" charset="0"/>
              </a:rPr>
              <a:t>service agreement form.*</a:t>
            </a:r>
          </a:p>
          <a:p>
            <a:pPr marL="0" marR="0" lvl="0" indent="0" algn="l" defTabSz="914400" rtl="0" eaLnBrk="0" fontAlgn="base" latinLnBrk="0" hangingPunct="0">
              <a:lnSpc>
                <a:spcPct val="100000"/>
              </a:lnSpc>
              <a:spcBef>
                <a:spcPct val="0"/>
              </a:spcBef>
              <a:spcAft>
                <a:spcPct val="0"/>
              </a:spcAft>
              <a:buClrTx/>
              <a:buSzTx/>
              <a:buFontTx/>
              <a:buNone/>
            </a:pPr>
            <a:endParaRPr lang="en-US" altLang="en-US" sz="900">
              <a:solidFill>
                <a:srgbClr val="000000"/>
              </a:solidFill>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lang="en-US" altLang="en-US" sz="900">
                <a:solidFill>
                  <a:srgbClr val="000000"/>
                </a:solidFill>
                <a:latin typeface="Arial" panose="020B0604020202020204" pitchFamily="34" charset="0"/>
                <a:ea typeface="Calibri" panose="020F0502020204030204" pitchFamily="34" charset="0"/>
              </a:rPr>
              <a:t>You give us permission in participation to use the data provided in terms of  POPI act 2022.</a:t>
            </a: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900" b="0" i="0" u="none" strike="noStrike" cap="none" normalizeH="0" baseline="0">
              <a:ln>
                <a:noFill/>
              </a:ln>
              <a:solidFill>
                <a:srgbClr val="000000"/>
              </a:solidFill>
              <a:effectLst/>
              <a:highlight>
                <a:srgbClr val="FFFF00"/>
              </a:highlight>
              <a:latin typeface="Arial" panose="020B0604020202020204" pitchFamily="34" charset="0"/>
              <a:ea typeface="Calibri" panose="020F0502020204030204" pitchFamily="34" charset="0"/>
            </a:endParaRPr>
          </a:p>
        </p:txBody>
      </p:sp>
      <p:sp>
        <p:nvSpPr>
          <p:cNvPr id="2" name="Text Box 896">
            <a:extLst>
              <a:ext uri="{FF2B5EF4-FFF2-40B4-BE49-F238E27FC236}">
                <a16:creationId xmlns:a16="http://schemas.microsoft.com/office/drawing/2014/main" id="{A1EC76DA-1BA6-6317-1B10-BAF3FB27F085}"/>
              </a:ext>
            </a:extLst>
          </p:cNvPr>
          <p:cNvSpPr txBox="1">
            <a:spLocks noChangeArrowheads="1"/>
          </p:cNvSpPr>
          <p:nvPr/>
        </p:nvSpPr>
        <p:spPr bwMode="auto">
          <a:xfrm>
            <a:off x="2613803" y="341731"/>
            <a:ext cx="4907923" cy="402772"/>
          </a:xfrm>
          <a:prstGeom prst="rect">
            <a:avLst/>
          </a:prstGeom>
          <a:solidFill>
            <a:srgbClr val="E7E6E6"/>
          </a:solidFill>
          <a:ln w="6350">
            <a:solidFill>
              <a:srgbClr val="E7E6E6"/>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pPr>
            <a:r>
              <a:rPr lang="en-US" altLang="en-US" i="1" err="1">
                <a:latin typeface="Arial" panose="020B0604020202020204" pitchFamily="34" charset="0"/>
              </a:rPr>
              <a:t>i</a:t>
            </a:r>
            <a:r>
              <a:rPr lang="en-US" altLang="en-US">
                <a:latin typeface="Arial" panose="020B0604020202020204" pitchFamily="34" charset="0"/>
              </a:rPr>
              <a:t>-GYM Innovation Challenge (IC) Entry Form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11628" y="576942"/>
          <a:ext cx="11367411" cy="6088720"/>
        </p:xfrm>
        <a:graphic>
          <a:graphicData uri="http://schemas.openxmlformats.org/drawingml/2006/table">
            <a:tbl>
              <a:tblPr firstRow="1" firstCol="1" bandRow="1">
                <a:tableStyleId>{5C22544A-7EE6-4342-B048-85BDC9FD1C3A}</a:tableStyleId>
              </a:tblPr>
              <a:tblGrid>
                <a:gridCol w="2202665">
                  <a:extLst>
                    <a:ext uri="{9D8B030D-6E8A-4147-A177-3AD203B41FA5}">
                      <a16:colId xmlns:a16="http://schemas.microsoft.com/office/drawing/2014/main" val="3778461270"/>
                    </a:ext>
                  </a:extLst>
                </a:gridCol>
                <a:gridCol w="2529684">
                  <a:extLst>
                    <a:ext uri="{9D8B030D-6E8A-4147-A177-3AD203B41FA5}">
                      <a16:colId xmlns:a16="http://schemas.microsoft.com/office/drawing/2014/main" val="3004655637"/>
                    </a:ext>
                  </a:extLst>
                </a:gridCol>
                <a:gridCol w="2529684">
                  <a:extLst>
                    <a:ext uri="{9D8B030D-6E8A-4147-A177-3AD203B41FA5}">
                      <a16:colId xmlns:a16="http://schemas.microsoft.com/office/drawing/2014/main" val="1843378467"/>
                    </a:ext>
                  </a:extLst>
                </a:gridCol>
                <a:gridCol w="4105378">
                  <a:extLst>
                    <a:ext uri="{9D8B030D-6E8A-4147-A177-3AD203B41FA5}">
                      <a16:colId xmlns:a16="http://schemas.microsoft.com/office/drawing/2014/main" val="1380123781"/>
                    </a:ext>
                  </a:extLst>
                </a:gridCol>
              </a:tblGrid>
              <a:tr h="2690326">
                <a:tc>
                  <a:txBody>
                    <a:bodyPr/>
                    <a:lstStyle/>
                    <a:p>
                      <a:pPr marL="457200">
                        <a:lnSpc>
                          <a:spcPct val="115000"/>
                        </a:lnSpc>
                        <a:spcAft>
                          <a:spcPts val="0"/>
                        </a:spcAft>
                        <a:tabLst>
                          <a:tab pos="270510" algn="l"/>
                        </a:tabLst>
                      </a:pPr>
                      <a:endParaRPr lang="en-GB" sz="1100">
                        <a:effectLst/>
                      </a:endParaRPr>
                    </a:p>
                    <a:p>
                      <a:pPr marL="457200">
                        <a:lnSpc>
                          <a:spcPct val="115000"/>
                        </a:lnSpc>
                        <a:spcAft>
                          <a:spcPts val="0"/>
                        </a:spcAft>
                        <a:tabLst>
                          <a:tab pos="270510" algn="l"/>
                        </a:tabLst>
                      </a:pPr>
                      <a:r>
                        <a:rPr lang="en-ZA" sz="1100" i="1">
                          <a:solidFill>
                            <a:srgbClr val="FF0000"/>
                          </a:solidFill>
                          <a:effectLst/>
                          <a:highlight>
                            <a:srgbClr val="FFFF00"/>
                          </a:highlight>
                          <a:latin typeface="Calibri" panose="020F0502020204030204" pitchFamily="34" charset="0"/>
                          <a:cs typeface="Times New Roman" panose="02020603050405020304" pitchFamily="18" charset="0"/>
                        </a:rPr>
                        <a:t>Table one</a:t>
                      </a:r>
                      <a:endParaRPr lang="en-GB" sz="1100">
                        <a:solidFill>
                          <a:srgbClr val="FF0000"/>
                        </a:solidFill>
                        <a:effectLst/>
                        <a:highlight>
                          <a:srgbClr val="FFFF00"/>
                        </a:highlight>
                      </a:endParaRPr>
                    </a:p>
                    <a:p>
                      <a:pPr marL="457200">
                        <a:lnSpc>
                          <a:spcPct val="115000"/>
                        </a:lnSpc>
                        <a:spcAft>
                          <a:spcPts val="0"/>
                        </a:spcAft>
                        <a:tabLst>
                          <a:tab pos="270510" algn="l"/>
                        </a:tabLst>
                      </a:pPr>
                      <a:endParaRPr lang="en-GB" sz="1100">
                        <a:solidFill>
                          <a:srgbClr val="FF0000"/>
                        </a:solidFill>
                        <a:effectLst/>
                        <a:highlight>
                          <a:srgbClr val="FFFF00"/>
                        </a:highlight>
                      </a:endParaRPr>
                    </a:p>
                    <a:p>
                      <a:pPr marL="457200">
                        <a:lnSpc>
                          <a:spcPct val="115000"/>
                        </a:lnSpc>
                        <a:spcAft>
                          <a:spcPts val="0"/>
                        </a:spcAft>
                        <a:tabLst>
                          <a:tab pos="270510" algn="l"/>
                        </a:tabLst>
                      </a:pPr>
                      <a:r>
                        <a:rPr lang="en-GB" sz="1100">
                          <a:solidFill>
                            <a:schemeClr val="bg1"/>
                          </a:solidFill>
                          <a:effectLst/>
                        </a:rPr>
                        <a:t>(This example is for a component for cars that has an app.) </a:t>
                      </a:r>
                    </a:p>
                    <a:p>
                      <a:pPr marL="457200">
                        <a:lnSpc>
                          <a:spcPct val="115000"/>
                        </a:lnSpc>
                        <a:spcAft>
                          <a:spcPts val="0"/>
                        </a:spcAft>
                        <a:tabLst>
                          <a:tab pos="270510" algn="l"/>
                        </a:tabLst>
                      </a:pPr>
                      <a:endParaRPr lang="en-GB" sz="1100">
                        <a:effectLst/>
                      </a:endParaRPr>
                    </a:p>
                    <a:p>
                      <a:pPr marL="457200">
                        <a:lnSpc>
                          <a:spcPct val="115000"/>
                        </a:lnSpc>
                        <a:spcAft>
                          <a:spcPts val="0"/>
                        </a:spcAft>
                        <a:tabLst>
                          <a:tab pos="270510" algn="l"/>
                        </a:tabLst>
                      </a:pPr>
                      <a:r>
                        <a:rPr lang="en-GB" sz="1100">
                          <a:effectLst/>
                        </a:rPr>
                        <a:t>Project milestones (decision-making points):</a:t>
                      </a:r>
                    </a:p>
                    <a:p>
                      <a:pPr marL="457200">
                        <a:lnSpc>
                          <a:spcPct val="115000"/>
                        </a:lnSpc>
                        <a:spcAft>
                          <a:spcPts val="0"/>
                        </a:spcAft>
                        <a:tabLst>
                          <a:tab pos="270510" algn="l"/>
                        </a:tabLst>
                      </a:pPr>
                      <a:r>
                        <a:rPr lang="en-GB" sz="1100">
                          <a:effectLst/>
                        </a:rPr>
                        <a:t>  </a:t>
                      </a:r>
                      <a:endParaRPr lang="en-ZA" sz="1100">
                        <a:effectLst/>
                      </a:endParaRPr>
                    </a:p>
                    <a:p>
                      <a:pPr marL="457200">
                        <a:lnSpc>
                          <a:spcPct val="115000"/>
                        </a:lnSpc>
                        <a:spcAft>
                          <a:spcPts val="0"/>
                        </a:spcAft>
                      </a:pP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r>
                        <a:rPr lang="en-GB" sz="1100">
                          <a:effectLst/>
                        </a:rPr>
                        <a:t>Milestone 1</a:t>
                      </a:r>
                      <a:endParaRPr lang="en-ZA" sz="1100">
                        <a:effectLst/>
                      </a:endParaRPr>
                    </a:p>
                    <a:p>
                      <a:pPr marL="457200">
                        <a:lnSpc>
                          <a:spcPct val="115000"/>
                        </a:lnSpc>
                        <a:spcAft>
                          <a:spcPts val="0"/>
                        </a:spcAft>
                        <a:tabLst>
                          <a:tab pos="270510" algn="l"/>
                        </a:tabLst>
                      </a:pPr>
                      <a:endParaRPr lang="en-GB" sz="1100">
                        <a:effectLst/>
                      </a:endParaRPr>
                    </a:p>
                    <a:p>
                      <a:pPr marL="457200">
                        <a:lnSpc>
                          <a:spcPct val="115000"/>
                        </a:lnSpc>
                        <a:spcAft>
                          <a:spcPts val="0"/>
                        </a:spcAft>
                        <a:tabLst>
                          <a:tab pos="270510" algn="l"/>
                        </a:tabLst>
                      </a:pPr>
                      <a:r>
                        <a:rPr lang="en-GB" sz="1100">
                          <a:effectLst/>
                        </a:rPr>
                        <a:t>For</a:t>
                      </a:r>
                      <a:r>
                        <a:rPr lang="en-GB" sz="1100" baseline="0">
                          <a:effectLst/>
                        </a:rPr>
                        <a:t> Example </a:t>
                      </a:r>
                      <a:endParaRPr lang="en-GB" sz="1100">
                        <a:effectLst/>
                      </a:endParaRPr>
                    </a:p>
                    <a:p>
                      <a:pPr marL="457200">
                        <a:lnSpc>
                          <a:spcPct val="115000"/>
                        </a:lnSpc>
                        <a:spcAft>
                          <a:spcPts val="0"/>
                        </a:spcAft>
                        <a:tabLst>
                          <a:tab pos="270510" algn="l"/>
                        </a:tabLst>
                      </a:pPr>
                      <a:endParaRPr lang="en-GB" sz="1100">
                        <a:effectLst/>
                      </a:endParaRPr>
                    </a:p>
                    <a:p>
                      <a:pPr marL="457200">
                        <a:lnSpc>
                          <a:spcPct val="115000"/>
                        </a:lnSpc>
                        <a:spcAft>
                          <a:spcPts val="0"/>
                        </a:spcAft>
                        <a:tabLst>
                          <a:tab pos="270510" algn="l"/>
                        </a:tabLst>
                      </a:pPr>
                      <a:r>
                        <a:rPr lang="en-GB" sz="1100">
                          <a:solidFill>
                            <a:schemeClr val="bg1"/>
                          </a:solidFill>
                          <a:effectLst/>
                        </a:rPr>
                        <a:t>1.1 CAD drawings and descriptions, first Protection of intellectual property (make an application for it) 1.2 Locating a manufacturer's partner1.4 Constructing a prototype1. 5 Conceptual app component design using IT </a:t>
                      </a:r>
                      <a:endParaRPr lang="en-ZA" sz="1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r>
                        <a:rPr lang="en-GB" sz="1100">
                          <a:effectLst/>
                        </a:rPr>
                        <a:t>Milestone 2</a:t>
                      </a:r>
                      <a:endParaRPr lang="en-ZA" sz="1100">
                        <a:effectLst/>
                      </a:endParaRPr>
                    </a:p>
                    <a:p>
                      <a:pPr marL="457200">
                        <a:lnSpc>
                          <a:spcPct val="115000"/>
                        </a:lnSpc>
                        <a:spcAft>
                          <a:spcPts val="0"/>
                        </a:spcAft>
                        <a:tabLst>
                          <a:tab pos="270510" algn="l"/>
                        </a:tabLst>
                      </a:pPr>
                      <a:endParaRPr lang="en-GB" sz="1100">
                        <a:effectLst/>
                      </a:endParaRPr>
                    </a:p>
                    <a:p>
                      <a:pPr marL="457200">
                        <a:lnSpc>
                          <a:spcPct val="115000"/>
                        </a:lnSpc>
                        <a:spcAft>
                          <a:spcPts val="0"/>
                        </a:spcAft>
                        <a:tabLst>
                          <a:tab pos="270510" algn="l"/>
                        </a:tabLst>
                      </a:pPr>
                      <a:r>
                        <a:rPr lang="en-GB" sz="1100">
                          <a:effectLst/>
                        </a:rPr>
                        <a:t>1.1 Contracting for intellectual property protection</a:t>
                      </a:r>
                    </a:p>
                    <a:p>
                      <a:pPr marL="457200">
                        <a:lnSpc>
                          <a:spcPct val="115000"/>
                        </a:lnSpc>
                        <a:spcAft>
                          <a:spcPts val="0"/>
                        </a:spcAft>
                        <a:tabLst>
                          <a:tab pos="270510" algn="l"/>
                        </a:tabLst>
                      </a:pPr>
                      <a:r>
                        <a:rPr lang="en-GB" sz="1100">
                          <a:effectLst/>
                        </a:rPr>
                        <a:t>1.2 If 1.1 is in place, search for relationships with related industries.</a:t>
                      </a:r>
                    </a:p>
                    <a:p>
                      <a:pPr marL="457200">
                        <a:lnSpc>
                          <a:spcPct val="115000"/>
                        </a:lnSpc>
                        <a:spcAft>
                          <a:spcPts val="0"/>
                        </a:spcAft>
                        <a:tabLst>
                          <a:tab pos="270510" algn="l"/>
                        </a:tabLst>
                      </a:pPr>
                      <a:r>
                        <a:rPr lang="en-GB" sz="1100">
                          <a:effectLst/>
                        </a:rPr>
                        <a:t>2. Making and testing a usable prototype without  an app</a:t>
                      </a:r>
                    </a:p>
                    <a:p>
                      <a:pPr marL="457200">
                        <a:lnSpc>
                          <a:spcPct val="115000"/>
                        </a:lnSpc>
                        <a:spcAft>
                          <a:spcPts val="0"/>
                        </a:spcAft>
                        <a:tabLst>
                          <a:tab pos="270510" algn="l"/>
                        </a:tabLst>
                      </a:pPr>
                      <a:r>
                        <a:rPr lang="en-GB" sz="1100">
                          <a:effectLst/>
                        </a:rPr>
                        <a:t>3. coding and integrating the product with the app</a:t>
                      </a:r>
                    </a:p>
                  </a:txBody>
                  <a:tcPr marL="36228" marR="36228" marT="0" marB="0"/>
                </a:tc>
                <a:tc>
                  <a:txBody>
                    <a:bodyPr/>
                    <a:lstStyle/>
                    <a:p>
                      <a:pPr marL="457200">
                        <a:lnSpc>
                          <a:spcPct val="115000"/>
                        </a:lnSpc>
                        <a:spcAft>
                          <a:spcPts val="0"/>
                        </a:spcAft>
                        <a:tabLst>
                          <a:tab pos="270510" algn="l"/>
                        </a:tabLst>
                      </a:pPr>
                      <a:r>
                        <a:rPr lang="en-GB" sz="1100">
                          <a:effectLst/>
                        </a:rPr>
                        <a:t>Milestone 3</a:t>
                      </a:r>
                      <a:endParaRPr lang="en-ZA" sz="1100">
                        <a:effectLst/>
                      </a:endParaRPr>
                    </a:p>
                    <a:p>
                      <a:pPr marL="457200">
                        <a:lnSpc>
                          <a:spcPct val="115000"/>
                        </a:lnSpc>
                        <a:spcAft>
                          <a:spcPts val="0"/>
                        </a:spcAft>
                        <a:tabLst>
                          <a:tab pos="270510" algn="l"/>
                        </a:tabLst>
                      </a:pPr>
                      <a:endParaRPr lang="en-GB" sz="1100">
                        <a:effectLst/>
                      </a:endParaRPr>
                    </a:p>
                    <a:p>
                      <a:pPr marL="457200">
                        <a:lnSpc>
                          <a:spcPct val="115000"/>
                        </a:lnSpc>
                        <a:spcAft>
                          <a:spcPts val="0"/>
                        </a:spcAft>
                        <a:tabLst>
                          <a:tab pos="270510" algn="l"/>
                        </a:tabLst>
                      </a:pPr>
                      <a:endParaRPr lang="en-GB" sz="1100">
                        <a:effectLst/>
                      </a:endParaRPr>
                    </a:p>
                    <a:p>
                      <a:pPr marL="685800" indent="-228600">
                        <a:lnSpc>
                          <a:spcPct val="115000"/>
                        </a:lnSpc>
                        <a:spcAft>
                          <a:spcPts val="0"/>
                        </a:spcAft>
                        <a:buAutoNum type="arabicPeriod"/>
                        <a:tabLst>
                          <a:tab pos="270510" algn="l"/>
                        </a:tabLst>
                      </a:pPr>
                      <a:r>
                        <a:rPr lang="en-GB" sz="1100">
                          <a:effectLst/>
                        </a:rPr>
                        <a:t>agreements with automakers to conduct testing in their testing facilities.</a:t>
                      </a:r>
                    </a:p>
                    <a:p>
                      <a:pPr marL="457200" indent="0">
                        <a:lnSpc>
                          <a:spcPct val="115000"/>
                        </a:lnSpc>
                        <a:spcAft>
                          <a:spcPts val="0"/>
                        </a:spcAft>
                        <a:buNone/>
                        <a:tabLst>
                          <a:tab pos="270510" algn="l"/>
                        </a:tabLst>
                      </a:pPr>
                      <a:endParaRPr lang="en-GB" sz="1100">
                        <a:effectLst/>
                      </a:endParaRPr>
                    </a:p>
                    <a:p>
                      <a:pPr marL="457200" indent="0">
                        <a:lnSpc>
                          <a:spcPct val="115000"/>
                        </a:lnSpc>
                        <a:spcAft>
                          <a:spcPts val="0"/>
                        </a:spcAft>
                        <a:buNone/>
                        <a:tabLst>
                          <a:tab pos="270510" algn="l"/>
                        </a:tabLst>
                      </a:pPr>
                      <a:r>
                        <a:rPr lang="en-GB" sz="1100">
                          <a:effectLst/>
                        </a:rPr>
                        <a:t>OR </a:t>
                      </a:r>
                    </a:p>
                    <a:p>
                      <a:pPr marL="685800" indent="-228600">
                        <a:lnSpc>
                          <a:spcPct val="115000"/>
                        </a:lnSpc>
                        <a:spcAft>
                          <a:spcPts val="0"/>
                        </a:spcAft>
                        <a:buAutoNum type="arabicPeriod"/>
                        <a:tabLst>
                          <a:tab pos="270510" algn="l"/>
                        </a:tabLst>
                      </a:pPr>
                      <a:endParaRPr lang="en-GB" sz="1100">
                        <a:effectLst/>
                      </a:endParaRPr>
                    </a:p>
                    <a:p>
                      <a:pPr marL="685800" indent="-228600">
                        <a:lnSpc>
                          <a:spcPct val="115000"/>
                        </a:lnSpc>
                        <a:spcAft>
                          <a:spcPts val="0"/>
                        </a:spcAft>
                        <a:buAutoNum type="arabicPeriod"/>
                        <a:tabLst>
                          <a:tab pos="270510" algn="l"/>
                        </a:tabLst>
                      </a:pPr>
                      <a:r>
                        <a:rPr lang="en-GB" sz="1100">
                          <a:effectLst/>
                        </a:rPr>
                        <a:t> 2. Testing with end users in a retail setting to obtain feedback </a:t>
                      </a:r>
                    </a:p>
                  </a:txBody>
                  <a:tcPr marL="36228" marR="36228" marT="0" marB="0"/>
                </a:tc>
                <a:extLst>
                  <a:ext uri="{0D108BD9-81ED-4DB2-BD59-A6C34878D82A}">
                    <a16:rowId xmlns:a16="http://schemas.microsoft.com/office/drawing/2014/main" val="4077957095"/>
                  </a:ext>
                </a:extLst>
              </a:tr>
              <a:tr h="1082000">
                <a:tc>
                  <a:txBody>
                    <a:bodyPr/>
                    <a:lstStyle/>
                    <a:p>
                      <a:pPr marL="457200">
                        <a:lnSpc>
                          <a:spcPct val="115000"/>
                        </a:lnSpc>
                        <a:spcAft>
                          <a:spcPts val="0"/>
                        </a:spcAft>
                        <a:tabLst>
                          <a:tab pos="270510" algn="l"/>
                        </a:tabLst>
                      </a:pPr>
                      <a:r>
                        <a:rPr lang="en-GB" sz="1100">
                          <a:effectLst/>
                        </a:rPr>
                        <a:t>deciding factors for each milestone </a:t>
                      </a:r>
                      <a:endParaRPr lang="en-ZA" sz="1100">
                        <a:effectLst/>
                      </a:endParaRPr>
                    </a:p>
                  </a:txBody>
                  <a:tcPr marL="36228" marR="36228" marT="0" marB="0"/>
                </a:tc>
                <a:tc>
                  <a:txBody>
                    <a:bodyPr/>
                    <a:lstStyle/>
                    <a:p>
                      <a:pPr marL="457200">
                        <a:lnSpc>
                          <a:spcPct val="115000"/>
                        </a:lnSpc>
                        <a:spcAft>
                          <a:spcPts val="0"/>
                        </a:spcAft>
                        <a:tabLst>
                          <a:tab pos="270510" algn="l"/>
                        </a:tabLst>
                      </a:pPr>
                      <a:r>
                        <a:rPr lang="en-GB" sz="1100">
                          <a:effectLst/>
                        </a:rPr>
                        <a:t>1.1: Completed CAD drawings</a:t>
                      </a:r>
                    </a:p>
                    <a:p>
                      <a:pPr marL="457200">
                        <a:lnSpc>
                          <a:spcPct val="115000"/>
                        </a:lnSpc>
                        <a:spcAft>
                          <a:spcPts val="0"/>
                        </a:spcAft>
                        <a:tabLst>
                          <a:tab pos="270510" algn="l"/>
                        </a:tabLst>
                      </a:pPr>
                      <a:r>
                        <a:rPr lang="en-GB" sz="1100">
                          <a:effectLst/>
                          <a:latin typeface="Calibri" panose="020F0502020204030204" pitchFamily="34" charset="0"/>
                          <a:ea typeface="Times New Roman" panose="02020603050405020304" pitchFamily="18" charset="0"/>
                          <a:cs typeface="Times New Roman" panose="02020603050405020304" pitchFamily="18" charset="0"/>
                        </a:rPr>
                        <a:t>1.2. Signed contracts in place to do prototype</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r>
                        <a:rPr lang="en-GB" sz="1100">
                          <a:effectLst/>
                        </a:rPr>
                        <a:t>1.1 IP Registration started  - legal advice obtained</a:t>
                      </a:r>
                    </a:p>
                    <a:p>
                      <a:pPr marL="457200">
                        <a:lnSpc>
                          <a:spcPct val="115000"/>
                        </a:lnSpc>
                        <a:spcAft>
                          <a:spcPts val="0"/>
                        </a:spcAft>
                        <a:tabLst>
                          <a:tab pos="270510" algn="l"/>
                        </a:tabLst>
                      </a:pPr>
                      <a:r>
                        <a:rPr lang="en-GB" sz="1100">
                          <a:effectLst/>
                        </a:rPr>
                        <a:t>1.2 Visits to production companies to establish relationships</a:t>
                      </a:r>
                    </a:p>
                  </a:txBody>
                  <a:tcPr marL="36228" marR="36228" marT="0" marB="0"/>
                </a:tc>
                <a:tc>
                  <a:txBody>
                    <a:bodyPr/>
                    <a:lstStyle/>
                    <a:p>
                      <a:pPr marL="457200">
                        <a:lnSpc>
                          <a:spcPct val="115000"/>
                        </a:lnSpc>
                        <a:spcAft>
                          <a:spcPts val="1000"/>
                        </a:spcAft>
                        <a:tabLst>
                          <a:tab pos="270510" algn="l"/>
                        </a:tabLst>
                      </a:pPr>
                      <a:r>
                        <a:rPr lang="en-GB" sz="1100">
                          <a:solidFill>
                            <a:schemeClr val="bg1"/>
                          </a:solidFill>
                          <a:effectLst/>
                          <a:latin typeface="Calibri"/>
                          <a:ea typeface="Times New Roman" panose="02020603050405020304" pitchFamily="18" charset="0"/>
                          <a:cs typeface="Times New Roman"/>
                        </a:rPr>
                        <a:t> </a:t>
                      </a:r>
                      <a:r>
                        <a:rPr lang="en-GB" sz="1100">
                          <a:solidFill>
                            <a:schemeClr val="tx1"/>
                          </a:solidFill>
                          <a:effectLst/>
                          <a:latin typeface="Calibri"/>
                          <a:ea typeface="Times New Roman" panose="02020603050405020304" pitchFamily="18" charset="0"/>
                          <a:cs typeface="Times New Roman"/>
                        </a:rPr>
                        <a:t>Contracts signed</a:t>
                      </a:r>
                    </a:p>
                    <a:p>
                      <a:pPr marL="457200">
                        <a:lnSpc>
                          <a:spcPct val="115000"/>
                        </a:lnSpc>
                        <a:spcAft>
                          <a:spcPts val="1000"/>
                        </a:spcAft>
                        <a:tabLst>
                          <a:tab pos="270510" algn="l"/>
                        </a:tabLst>
                      </a:pPr>
                      <a:r>
                        <a:rPr lang="en-GB" sz="1100">
                          <a:solidFill>
                            <a:schemeClr val="tx1"/>
                          </a:solidFill>
                          <a:effectLst/>
                          <a:latin typeface="Calibri"/>
                          <a:ea typeface="Times New Roman" panose="02020603050405020304" pitchFamily="18" charset="0"/>
                          <a:cs typeface="Times New Roman"/>
                        </a:rPr>
                        <a:t>Prototypes received</a:t>
                      </a:r>
                      <a:endParaRPr lang="en-ZA" sz="1100">
                        <a:solidFill>
                          <a:schemeClr val="tx1"/>
                        </a:solidFill>
                        <a:effectLst/>
                        <a:latin typeface="Calibri"/>
                        <a:ea typeface="Times New Roman" panose="02020603050405020304" pitchFamily="18" charset="0"/>
                        <a:cs typeface="Times New Roman"/>
                      </a:endParaRPr>
                    </a:p>
                  </a:txBody>
                  <a:tcPr marL="36228" marR="36228" marT="0" marB="0"/>
                </a:tc>
                <a:extLst>
                  <a:ext uri="{0D108BD9-81ED-4DB2-BD59-A6C34878D82A}">
                    <a16:rowId xmlns:a16="http://schemas.microsoft.com/office/drawing/2014/main" val="3586135658"/>
                  </a:ext>
                </a:extLst>
              </a:tr>
              <a:tr h="655295">
                <a:tc>
                  <a:txBody>
                    <a:bodyPr/>
                    <a:lstStyle/>
                    <a:p>
                      <a:pPr marL="457200">
                        <a:lnSpc>
                          <a:spcPct val="115000"/>
                        </a:lnSpc>
                        <a:spcAft>
                          <a:spcPts val="0"/>
                        </a:spcAft>
                        <a:tabLst>
                          <a:tab pos="270510" algn="l"/>
                        </a:tabLst>
                      </a:pPr>
                      <a:r>
                        <a:rPr lang="en-ZA" sz="1100">
                          <a:solidFill>
                            <a:schemeClr val="bg1"/>
                          </a:solidFill>
                          <a:effectLst/>
                        </a:rPr>
                        <a:t>each milestone's deliverables(Expected Outcome)</a:t>
                      </a:r>
                    </a:p>
                  </a:txBody>
                  <a:tcPr marL="36228" marR="36228" marT="0" marB="0"/>
                </a:tc>
                <a:tc>
                  <a:txBody>
                    <a:bodyPr/>
                    <a:lstStyle/>
                    <a:p>
                      <a:pPr marL="457200">
                        <a:lnSpc>
                          <a:spcPct val="115000"/>
                        </a:lnSpc>
                        <a:spcAft>
                          <a:spcPts val="0"/>
                        </a:spcAft>
                        <a:tabLst>
                          <a:tab pos="270510" algn="l"/>
                        </a:tabLst>
                      </a:pPr>
                      <a:r>
                        <a:rPr lang="en-GB" sz="1100">
                          <a:effectLst/>
                        </a:rPr>
                        <a:t>Prototype(s)  production  for  testing  </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r>
                        <a:rPr lang="en-GB" sz="1100">
                          <a:effectLst/>
                        </a:rPr>
                        <a:t>Registration  / preliminary IP completed</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1000"/>
                        </a:spcAft>
                        <a:tabLst>
                          <a:tab pos="270510" algn="l"/>
                        </a:tabLst>
                      </a:pPr>
                      <a:r>
                        <a:rPr lang="en-GB" sz="1100">
                          <a:effectLst/>
                        </a:rPr>
                        <a:t>Visits to and discussions with industry </a:t>
                      </a:r>
                    </a:p>
                    <a:p>
                      <a:pPr marL="457200">
                        <a:lnSpc>
                          <a:spcPct val="115000"/>
                        </a:lnSpc>
                        <a:spcAft>
                          <a:spcPts val="1000"/>
                        </a:spcAft>
                        <a:tabLst>
                          <a:tab pos="270510" algn="l"/>
                        </a:tabLst>
                      </a:pPr>
                      <a:r>
                        <a:rPr lang="en-GB" sz="1100">
                          <a:effectLst/>
                          <a:latin typeface="Calibri" panose="020F0502020204030204" pitchFamily="34" charset="0"/>
                          <a:ea typeface="Times New Roman" panose="02020603050405020304" pitchFamily="18" charset="0"/>
                          <a:cs typeface="Times New Roman" panose="02020603050405020304" pitchFamily="18" charset="0"/>
                        </a:rPr>
                        <a:t>Feedback</a:t>
                      </a:r>
                      <a:r>
                        <a:rPr lang="en-GB" sz="1100" baseline="0">
                          <a:effectLst/>
                          <a:latin typeface="Calibri" panose="020F0502020204030204" pitchFamily="34" charset="0"/>
                          <a:ea typeface="Times New Roman" panose="02020603050405020304" pitchFamily="18" charset="0"/>
                          <a:cs typeface="Times New Roman" panose="02020603050405020304" pitchFamily="18" charset="0"/>
                        </a:rPr>
                        <a:t> received</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extLst>
                  <a:ext uri="{0D108BD9-81ED-4DB2-BD59-A6C34878D82A}">
                    <a16:rowId xmlns:a16="http://schemas.microsoft.com/office/drawing/2014/main" val="4060679432"/>
                  </a:ext>
                </a:extLst>
              </a:tr>
              <a:tr h="792451">
                <a:tc>
                  <a:txBody>
                    <a:bodyPr/>
                    <a:lstStyle/>
                    <a:p>
                      <a:pPr marL="457200">
                        <a:lnSpc>
                          <a:spcPct val="115000"/>
                        </a:lnSpc>
                        <a:spcAft>
                          <a:spcPts val="0"/>
                        </a:spcAft>
                        <a:tabLst>
                          <a:tab pos="270510" algn="l"/>
                        </a:tabLst>
                      </a:pPr>
                      <a:r>
                        <a:rPr lang="en-GB" sz="1100">
                          <a:effectLst/>
                        </a:rPr>
                        <a:t>Activities per milestone </a:t>
                      </a:r>
                      <a:endParaRPr lang="en-ZA" sz="1100">
                        <a:effectLst/>
                      </a:endParaRPr>
                    </a:p>
                  </a:txBody>
                  <a:tcPr marL="36228" marR="36228" marT="0" marB="0"/>
                </a:tc>
                <a:tc>
                  <a:txBody>
                    <a:bodyPr/>
                    <a:lstStyle/>
                    <a:p>
                      <a:pPr marL="457200">
                        <a:lnSpc>
                          <a:spcPct val="115000"/>
                        </a:lnSpc>
                        <a:spcAft>
                          <a:spcPts val="1000"/>
                        </a:spcAft>
                        <a:tabLst>
                          <a:tab pos="270510" algn="l"/>
                        </a:tabLst>
                      </a:pPr>
                      <a:r>
                        <a:rPr lang="en-GB" sz="1100">
                          <a:effectLst/>
                        </a:rPr>
                        <a:t>Printing / manufacturing</a:t>
                      </a:r>
                      <a:endParaRPr lang="en-ZA" sz="1100">
                        <a:effectLst/>
                      </a:endParaRPr>
                    </a:p>
                    <a:p>
                      <a:pPr>
                        <a:lnSpc>
                          <a:spcPct val="115000"/>
                        </a:lnSpc>
                        <a:spcAft>
                          <a:spcPts val="0"/>
                        </a:spcAft>
                      </a:pPr>
                      <a:endParaRPr lang="en-ZA"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1000"/>
                        </a:spcAft>
                        <a:tabLst>
                          <a:tab pos="270510" algn="l"/>
                        </a:tabLst>
                      </a:pPr>
                      <a:r>
                        <a:rPr lang="en-GB" sz="1100">
                          <a:effectLst/>
                        </a:rPr>
                        <a:t>Drawings refined for applications for IP protection</a:t>
                      </a:r>
                      <a:endParaRPr lang="en-ZA" sz="1100">
                        <a:effectLst/>
                        <a:latin typeface="Calibri" panose="020F0502020204030204" pitchFamily="34" charset="0"/>
                        <a:cs typeface="Times New Roman" panose="02020603050405020304" pitchFamily="18" charset="0"/>
                      </a:endParaRPr>
                    </a:p>
                    <a:p>
                      <a:pPr marL="457200">
                        <a:lnSpc>
                          <a:spcPct val="115000"/>
                        </a:lnSpc>
                        <a:spcAft>
                          <a:spcPts val="1000"/>
                        </a:spcAft>
                        <a:tabLst>
                          <a:tab pos="270510" algn="l"/>
                        </a:tabLst>
                      </a:pPr>
                      <a:r>
                        <a:rPr lang="en-ZA" sz="1100" baseline="0">
                          <a:effectLst/>
                          <a:latin typeface="Calibri" panose="020F0502020204030204" pitchFamily="34" charset="0"/>
                          <a:cs typeface="Times New Roman" panose="02020603050405020304" pitchFamily="18" charset="0"/>
                        </a:rPr>
                        <a:t>Product with app - Testing</a:t>
                      </a:r>
                      <a:endParaRPr lang="en-GB" sz="1100">
                        <a:effectLst/>
                      </a:endParaRPr>
                    </a:p>
                  </a:txBody>
                  <a:tcPr marL="36228" marR="36228" marT="0" marB="0"/>
                </a:tc>
                <a:tc>
                  <a:txBody>
                    <a:bodyPr/>
                    <a:lstStyle/>
                    <a:p>
                      <a:pPr>
                        <a:lnSpc>
                          <a:spcPct val="115000"/>
                        </a:lnSpc>
                        <a:spcAft>
                          <a:spcPts val="0"/>
                        </a:spcAft>
                      </a:pPr>
                      <a:r>
                        <a:rPr lang="en-GB" sz="1100">
                          <a:effectLst/>
                        </a:rPr>
                        <a:t>               Industry stakeholders should be identified </a:t>
                      </a:r>
                    </a:p>
                    <a:p>
                      <a:pPr>
                        <a:lnSpc>
                          <a:spcPct val="115000"/>
                        </a:lnSpc>
                        <a:spcAft>
                          <a:spcPts val="0"/>
                        </a:spcAft>
                      </a:pPr>
                      <a:r>
                        <a:rPr lang="en-GB" sz="1100">
                          <a:effectLst/>
                          <a:latin typeface="Arial" panose="020B0604020202020204" pitchFamily="34" charset="0"/>
                          <a:ea typeface="Times New Roman" panose="02020603050405020304" pitchFamily="18" charset="0"/>
                          <a:cs typeface="Times New Roman" panose="02020603050405020304" pitchFamily="18" charset="0"/>
                        </a:rPr>
                        <a:t>            Questionnaire</a:t>
                      </a:r>
                      <a:r>
                        <a:rPr lang="en-GB" sz="1100" baseline="0">
                          <a:effectLst/>
                          <a:latin typeface="Arial" panose="020B0604020202020204" pitchFamily="34" charset="0"/>
                          <a:ea typeface="Times New Roman" panose="02020603050405020304" pitchFamily="18" charset="0"/>
                          <a:cs typeface="Times New Roman" panose="02020603050405020304" pitchFamily="18" charset="0"/>
                        </a:rPr>
                        <a:t> compiled</a:t>
                      </a:r>
                    </a:p>
                    <a:p>
                      <a:pPr>
                        <a:lnSpc>
                          <a:spcPct val="115000"/>
                        </a:lnSpc>
                        <a:spcAft>
                          <a:spcPts val="0"/>
                        </a:spcAft>
                      </a:pPr>
                      <a:endParaRPr lang="en-ZA"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6228" marR="36228" marT="0" marB="0"/>
                </a:tc>
                <a:extLst>
                  <a:ext uri="{0D108BD9-81ED-4DB2-BD59-A6C34878D82A}">
                    <a16:rowId xmlns:a16="http://schemas.microsoft.com/office/drawing/2014/main" val="2785973725"/>
                  </a:ext>
                </a:extLst>
              </a:tr>
              <a:tr h="868648">
                <a:tc gridSpan="4">
                  <a:txBody>
                    <a:bodyPr/>
                    <a:lstStyle/>
                    <a:p>
                      <a:pPr marL="457200">
                        <a:lnSpc>
                          <a:spcPct val="115000"/>
                        </a:lnSpc>
                        <a:spcAft>
                          <a:spcPts val="0"/>
                        </a:spcAft>
                        <a:tabLst>
                          <a:tab pos="270510" algn="l"/>
                        </a:tabLst>
                      </a:pP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hMerge="1">
                  <a:txBody>
                    <a:bodyPr/>
                    <a:lstStyle/>
                    <a:p>
                      <a:pPr marL="457200">
                        <a:lnSpc>
                          <a:spcPct val="115000"/>
                        </a:lnSpc>
                        <a:spcAft>
                          <a:spcPts val="0"/>
                        </a:spcAft>
                        <a:tabLst>
                          <a:tab pos="270510" algn="l"/>
                        </a:tabLst>
                      </a:pP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hMerge="1">
                  <a:txBody>
                    <a:bodyPr/>
                    <a:lstStyle/>
                    <a:p>
                      <a:pPr marL="457200">
                        <a:lnSpc>
                          <a:spcPct val="115000"/>
                        </a:lnSpc>
                        <a:spcAft>
                          <a:spcPts val="0"/>
                        </a:spcAft>
                        <a:tabLst>
                          <a:tab pos="270510" algn="l"/>
                        </a:tabLst>
                      </a:pP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hMerge="1">
                  <a:txBody>
                    <a:bodyPr/>
                    <a:lstStyle/>
                    <a:p>
                      <a:pPr marL="457200">
                        <a:lnSpc>
                          <a:spcPct val="115000"/>
                        </a:lnSpc>
                        <a:spcAft>
                          <a:spcPts val="1000"/>
                        </a:spcAft>
                        <a:tabLst>
                          <a:tab pos="270510" algn="l"/>
                        </a:tabLst>
                      </a:pP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extLst>
                  <a:ext uri="{0D108BD9-81ED-4DB2-BD59-A6C34878D82A}">
                    <a16:rowId xmlns:a16="http://schemas.microsoft.com/office/drawing/2014/main" val="1269971475"/>
                  </a:ext>
                </a:extLst>
              </a:tr>
            </a:tbl>
          </a:graphicData>
        </a:graphic>
      </p:graphicFrame>
      <p:sp>
        <p:nvSpPr>
          <p:cNvPr id="5" name="Rectangle 1"/>
          <p:cNvSpPr>
            <a:spLocks noChangeArrowheads="1"/>
          </p:cNvSpPr>
          <p:nvPr/>
        </p:nvSpPr>
        <p:spPr bwMode="auto">
          <a:xfrm>
            <a:off x="3505172" y="144917"/>
            <a:ext cx="3856036"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69790" tIns="45720" rIns="91440" bIns="0" numCol="1" anchor="t" anchorCtr="0" compatLnSpc="1">
            <a:prstTxWarp prst="textNoShape">
              <a:avLst/>
            </a:prstTxWarp>
            <a:spAutoFit/>
          </a:bodyPr>
          <a:lstStyle>
            <a:lvl1pPr eaLnBrk="0" fontAlgn="base" hangingPunct="0">
              <a:spcBef>
                <a:spcPct val="0"/>
              </a:spcBef>
              <a:spcAft>
                <a:spcPct val="0"/>
              </a:spcAft>
              <a:tabLst>
                <a:tab pos="269875" algn="l"/>
              </a:tabLst>
              <a:defRPr>
                <a:solidFill>
                  <a:schemeClr val="tx1"/>
                </a:solidFill>
                <a:latin typeface="Arial" panose="020B0604020202020204" pitchFamily="34" charset="0"/>
              </a:defRPr>
            </a:lvl1pPr>
            <a:lvl2pPr eaLnBrk="0" fontAlgn="base" hangingPunct="0">
              <a:spcBef>
                <a:spcPct val="0"/>
              </a:spcBef>
              <a:spcAft>
                <a:spcPct val="0"/>
              </a:spcAft>
              <a:tabLst>
                <a:tab pos="269875" algn="l"/>
              </a:tabLst>
              <a:defRPr>
                <a:solidFill>
                  <a:schemeClr val="tx1"/>
                </a:solidFill>
                <a:latin typeface="Arial" panose="020B0604020202020204" pitchFamily="34" charset="0"/>
              </a:defRPr>
            </a:lvl2pPr>
            <a:lvl3pPr eaLnBrk="0" fontAlgn="base" hangingPunct="0">
              <a:spcBef>
                <a:spcPct val="0"/>
              </a:spcBef>
              <a:spcAft>
                <a:spcPct val="0"/>
              </a:spcAft>
              <a:tabLst>
                <a:tab pos="269875" algn="l"/>
              </a:tabLst>
              <a:defRPr>
                <a:solidFill>
                  <a:schemeClr val="tx1"/>
                </a:solidFill>
                <a:latin typeface="Arial" panose="020B0604020202020204" pitchFamily="34" charset="0"/>
              </a:defRPr>
            </a:lvl3pPr>
            <a:lvl4pPr eaLnBrk="0" fontAlgn="base" hangingPunct="0">
              <a:spcBef>
                <a:spcPct val="0"/>
              </a:spcBef>
              <a:spcAft>
                <a:spcPct val="0"/>
              </a:spcAft>
              <a:tabLst>
                <a:tab pos="269875" algn="l"/>
              </a:tabLst>
              <a:defRPr>
                <a:solidFill>
                  <a:schemeClr val="tx1"/>
                </a:solidFill>
                <a:latin typeface="Arial" panose="020B0604020202020204" pitchFamily="34" charset="0"/>
              </a:defRPr>
            </a:lvl4pPr>
            <a:lvl5pPr eaLnBrk="0" fontAlgn="base" hangingPunct="0">
              <a:spcBef>
                <a:spcPct val="0"/>
              </a:spcBef>
              <a:spcAft>
                <a:spcPct val="0"/>
              </a:spcAft>
              <a:tabLst>
                <a:tab pos="269875" algn="l"/>
              </a:tabLst>
              <a:defRPr>
                <a:solidFill>
                  <a:schemeClr val="tx1"/>
                </a:solidFill>
                <a:latin typeface="Arial" panose="020B0604020202020204" pitchFamily="34" charset="0"/>
              </a:defRPr>
            </a:lvl5pPr>
            <a:lvl6pPr eaLnBrk="0" fontAlgn="base" hangingPunct="0">
              <a:spcBef>
                <a:spcPct val="0"/>
              </a:spcBef>
              <a:spcAft>
                <a:spcPct val="0"/>
              </a:spcAft>
              <a:tabLst>
                <a:tab pos="269875" algn="l"/>
              </a:tabLst>
              <a:defRPr>
                <a:solidFill>
                  <a:schemeClr val="tx1"/>
                </a:solidFill>
                <a:latin typeface="Arial" panose="020B0604020202020204" pitchFamily="34" charset="0"/>
              </a:defRPr>
            </a:lvl6pPr>
            <a:lvl7pPr eaLnBrk="0" fontAlgn="base" hangingPunct="0">
              <a:spcBef>
                <a:spcPct val="0"/>
              </a:spcBef>
              <a:spcAft>
                <a:spcPct val="0"/>
              </a:spcAft>
              <a:tabLst>
                <a:tab pos="269875" algn="l"/>
              </a:tabLst>
              <a:defRPr>
                <a:solidFill>
                  <a:schemeClr val="tx1"/>
                </a:solidFill>
                <a:latin typeface="Arial" panose="020B0604020202020204" pitchFamily="34" charset="0"/>
              </a:defRPr>
            </a:lvl7pPr>
            <a:lvl8pPr eaLnBrk="0" fontAlgn="base" hangingPunct="0">
              <a:spcBef>
                <a:spcPct val="0"/>
              </a:spcBef>
              <a:spcAft>
                <a:spcPct val="0"/>
              </a:spcAft>
              <a:tabLst>
                <a:tab pos="269875" algn="l"/>
              </a:tabLst>
              <a:defRPr>
                <a:solidFill>
                  <a:schemeClr val="tx1"/>
                </a:solidFill>
                <a:latin typeface="Arial" panose="020B0604020202020204" pitchFamily="34" charset="0"/>
              </a:defRPr>
            </a:lvl8pPr>
            <a:lvl9pPr eaLnBrk="0" fontAlgn="base" hangingPunct="0">
              <a:spcBef>
                <a:spcPct val="0"/>
              </a:spcBef>
              <a:spcAft>
                <a:spcPct val="0"/>
              </a:spcAft>
              <a:tabLst>
                <a:tab pos="269875" algn="l"/>
              </a:tabLst>
              <a:defRPr>
                <a:solidFill>
                  <a:schemeClr val="tx1"/>
                </a:solidFill>
                <a:latin typeface="Arial" panose="020B0604020202020204" pitchFamily="34" charset="0"/>
              </a:defRPr>
            </a:lvl9pPr>
          </a:lstStyle>
          <a:p>
            <a:pPr marL="457200" marR="0" lvl="1" indent="0" algn="l" defTabSz="914400" rtl="0" eaLnBrk="0" fontAlgn="base" latinLnBrk="0" hangingPunct="0">
              <a:lnSpc>
                <a:spcPct val="100000"/>
              </a:lnSpc>
              <a:spcBef>
                <a:spcPct val="0"/>
              </a:spcBef>
              <a:spcAft>
                <a:spcPct val="0"/>
              </a:spcAft>
              <a:buClrTx/>
              <a:buSzTx/>
              <a:buFontTx/>
              <a:buAutoNum type="arabicPeriod"/>
              <a:tabLst>
                <a:tab pos="269875" algn="l"/>
              </a:tabLst>
            </a:pPr>
            <a:r>
              <a:rPr lang="en-GB" altLang="en-US" sz="1000" b="1" dirty="0">
                <a:solidFill>
                  <a:srgbClr val="FF0000"/>
                </a:solidFill>
                <a:latin typeface="Arial"/>
                <a:cs typeface="Arial"/>
              </a:rPr>
              <a:t>Product</a:t>
            </a:r>
            <a:r>
              <a:rPr kumimoji="0" lang="en-GB" altLang="en-US" sz="1000" b="1" i="0" u="none" strike="noStrike" cap="none" normalizeH="0" baseline="0" dirty="0">
                <a:ln>
                  <a:noFill/>
                </a:ln>
                <a:solidFill>
                  <a:srgbClr val="FF0000"/>
                </a:solidFill>
                <a:effectLst/>
                <a:latin typeface="Arial"/>
                <a:cs typeface="Arial"/>
              </a:rPr>
              <a:t> plan and associated budget:</a:t>
            </a:r>
            <a:endParaRPr kumimoji="0" lang="en-GB" altLang="en-US" sz="1100" b="1" i="0" u="none" strike="noStrike" cap="none" normalizeH="0" baseline="0" dirty="0">
              <a:ln>
                <a:noFill/>
              </a:ln>
              <a:solidFill>
                <a:schemeClr val="tx1"/>
              </a:solidFill>
              <a:effectLst/>
              <a:latin typeface="Arial"/>
              <a:cs typeface="Arial"/>
            </a:endParaRPr>
          </a:p>
          <a:p>
            <a:pPr marL="0" marR="0" lvl="0" indent="0" algn="l" defTabSz="914400" rtl="0" eaLnBrk="0" fontAlgn="base" latinLnBrk="0" hangingPunct="0">
              <a:lnSpc>
                <a:spcPct val="100000"/>
              </a:lnSpc>
              <a:spcBef>
                <a:spcPct val="0"/>
              </a:spcBef>
              <a:spcAft>
                <a:spcPct val="0"/>
              </a:spcAft>
              <a:buClrTx/>
              <a:buSzTx/>
              <a:buFontTx/>
              <a:buChar char="•"/>
              <a:tabLst>
                <a:tab pos="269875" algn="l"/>
              </a:tabLst>
            </a:pPr>
            <a:r>
              <a:rPr kumimoji="0" lang="en-GB" altLang="en-US" sz="1000" b="0" i="0" u="none" strike="noStrike" cap="none" normalizeH="0" baseline="0">
                <a:ln>
                  <a:noFill/>
                </a:ln>
                <a:solidFill>
                  <a:srgbClr val="FF0000"/>
                </a:solidFill>
                <a:effectLst/>
                <a:latin typeface="Arial"/>
                <a:ea typeface="Times New Roman" panose="02020603050405020304" pitchFamily="18" charset="0"/>
                <a:cs typeface="Arial"/>
              </a:rPr>
              <a:t>Complete the table below to plan for </a:t>
            </a:r>
            <a:r>
              <a:rPr lang="en-GB" altLang="en-US" sz="1000">
                <a:solidFill>
                  <a:srgbClr val="FF0000"/>
                </a:solidFill>
                <a:latin typeface="Arial"/>
                <a:ea typeface="Times New Roman" panose="02020603050405020304" pitchFamily="18" charset="0"/>
                <a:cs typeface="Arial"/>
              </a:rPr>
              <a:t>product</a:t>
            </a:r>
            <a:r>
              <a:rPr kumimoji="0" lang="en-GB" altLang="en-US" sz="1000" b="0" i="0" u="none" strike="noStrike" cap="none" normalizeH="0" baseline="0">
                <a:ln>
                  <a:noFill/>
                </a:ln>
                <a:solidFill>
                  <a:srgbClr val="FF0000"/>
                </a:solidFill>
                <a:effectLst/>
                <a:latin typeface="Arial"/>
                <a:ea typeface="Times New Roman" panose="02020603050405020304" pitchFamily="18" charset="0"/>
                <a:cs typeface="Arial"/>
              </a:rPr>
              <a:t> milestones:</a:t>
            </a:r>
            <a:endParaRPr kumimoji="0" lang="en-ZA" altLang="en-US" sz="900" b="0" i="0" u="none" strike="noStrike" cap="none" normalizeH="0" baseline="0">
              <a:ln>
                <a:noFill/>
              </a:ln>
              <a:solidFill>
                <a:schemeClr val="tx1"/>
              </a:solidFill>
              <a:effectLst/>
              <a:latin typeface="Arial"/>
              <a:cs typeface="Arial"/>
            </a:endParaRPr>
          </a:p>
          <a:p>
            <a:pPr marL="0" marR="0" lvl="0" indent="0" algn="l" defTabSz="914400" rtl="0" eaLnBrk="0" fontAlgn="base" latinLnBrk="0" hangingPunct="0">
              <a:lnSpc>
                <a:spcPct val="100000"/>
              </a:lnSpc>
              <a:spcBef>
                <a:spcPct val="0"/>
              </a:spcBef>
              <a:spcAft>
                <a:spcPct val="0"/>
              </a:spcAft>
              <a:buClrTx/>
              <a:buSzTx/>
              <a:buFontTx/>
              <a:buNone/>
              <a:tabLst>
                <a:tab pos="269875" algn="l"/>
              </a:tabLst>
            </a:pP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3" name="Slide Number Placeholder 2"/>
          <p:cNvSpPr>
            <a:spLocks noGrp="1"/>
          </p:cNvSpPr>
          <p:nvPr>
            <p:ph type="sldNum" sz="quarter" idx="12"/>
          </p:nvPr>
        </p:nvSpPr>
        <p:spPr/>
        <p:txBody>
          <a:bodyPr/>
          <a:lstStyle/>
          <a:p>
            <a:fld id="{3A13282A-35AE-4162-8F01-6922A22D3973}" type="slidenum">
              <a:rPr lang="en-ZA" smtClean="0"/>
              <a:t>10</a:t>
            </a:fld>
            <a:endParaRPr lang="en-ZA"/>
          </a:p>
        </p:txBody>
      </p:sp>
      <p:sp>
        <p:nvSpPr>
          <p:cNvPr id="6" name="Title 1">
            <a:extLst>
              <a:ext uri="{FF2B5EF4-FFF2-40B4-BE49-F238E27FC236}">
                <a16:creationId xmlns:a16="http://schemas.microsoft.com/office/drawing/2014/main" id="{AF265775-0642-07D3-1192-40B0D025C60C}"/>
              </a:ext>
            </a:extLst>
          </p:cNvPr>
          <p:cNvSpPr>
            <a:spLocks noGrp="1"/>
          </p:cNvSpPr>
          <p:nvPr>
            <p:ph type="title"/>
          </p:nvPr>
        </p:nvSpPr>
        <p:spPr>
          <a:xfrm>
            <a:off x="509477" y="141841"/>
            <a:ext cx="3218429" cy="443821"/>
          </a:xfrm>
        </p:spPr>
        <p:txBody>
          <a:bodyPr>
            <a:normAutofit/>
          </a:bodyPr>
          <a:lstStyle/>
          <a:p>
            <a:r>
              <a:rPr lang="en-US" sz="2000" b="1" dirty="0"/>
              <a:t>Slide 6a (Product Example) </a:t>
            </a:r>
            <a:endParaRPr lang="en-ZA" sz="2000" b="1" dirty="0"/>
          </a:p>
        </p:txBody>
      </p:sp>
    </p:spTree>
    <p:extLst>
      <p:ext uri="{BB962C8B-B14F-4D97-AF65-F5344CB8AC3E}">
        <p14:creationId xmlns:p14="http://schemas.microsoft.com/office/powerpoint/2010/main" val="4003156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13657" y="685800"/>
          <a:ext cx="11485394" cy="5606094"/>
        </p:xfrm>
        <a:graphic>
          <a:graphicData uri="http://schemas.openxmlformats.org/drawingml/2006/table">
            <a:tbl>
              <a:tblPr firstRow="1" firstCol="1" bandRow="1">
                <a:tableStyleId>{5C22544A-7EE6-4342-B048-85BDC9FD1C3A}</a:tableStyleId>
              </a:tblPr>
              <a:tblGrid>
                <a:gridCol w="3033500">
                  <a:extLst>
                    <a:ext uri="{9D8B030D-6E8A-4147-A177-3AD203B41FA5}">
                      <a16:colId xmlns:a16="http://schemas.microsoft.com/office/drawing/2014/main" val="1503383293"/>
                    </a:ext>
                  </a:extLst>
                </a:gridCol>
                <a:gridCol w="1478258">
                  <a:extLst>
                    <a:ext uri="{9D8B030D-6E8A-4147-A177-3AD203B41FA5}">
                      <a16:colId xmlns:a16="http://schemas.microsoft.com/office/drawing/2014/main" val="2725979918"/>
                    </a:ext>
                  </a:extLst>
                </a:gridCol>
                <a:gridCol w="1227562">
                  <a:extLst>
                    <a:ext uri="{9D8B030D-6E8A-4147-A177-3AD203B41FA5}">
                      <a16:colId xmlns:a16="http://schemas.microsoft.com/office/drawing/2014/main" val="2376464793"/>
                    </a:ext>
                  </a:extLst>
                </a:gridCol>
                <a:gridCol w="1975038">
                  <a:extLst>
                    <a:ext uri="{9D8B030D-6E8A-4147-A177-3AD203B41FA5}">
                      <a16:colId xmlns:a16="http://schemas.microsoft.com/office/drawing/2014/main" val="2357830673"/>
                    </a:ext>
                  </a:extLst>
                </a:gridCol>
                <a:gridCol w="2015574">
                  <a:extLst>
                    <a:ext uri="{9D8B030D-6E8A-4147-A177-3AD203B41FA5}">
                      <a16:colId xmlns:a16="http://schemas.microsoft.com/office/drawing/2014/main" val="2765451191"/>
                    </a:ext>
                  </a:extLst>
                </a:gridCol>
                <a:gridCol w="1755462">
                  <a:extLst>
                    <a:ext uri="{9D8B030D-6E8A-4147-A177-3AD203B41FA5}">
                      <a16:colId xmlns:a16="http://schemas.microsoft.com/office/drawing/2014/main" val="2520847717"/>
                    </a:ext>
                  </a:extLst>
                </a:gridCol>
              </a:tblGrid>
              <a:tr h="1191295">
                <a:tc>
                  <a:txBody>
                    <a:bodyPr/>
                    <a:lstStyle/>
                    <a:p>
                      <a:pPr marL="457200">
                        <a:lnSpc>
                          <a:spcPct val="115000"/>
                        </a:lnSpc>
                        <a:spcAft>
                          <a:spcPts val="0"/>
                        </a:spcAft>
                        <a:tabLst>
                          <a:tab pos="270510" algn="l"/>
                        </a:tabLst>
                      </a:pPr>
                      <a:r>
                        <a:rPr lang="en-GB" sz="1100">
                          <a:effectLst/>
                        </a:rPr>
                        <a:t> </a:t>
                      </a:r>
                      <a:endParaRPr lang="en-ZA" sz="1100">
                        <a:effectLst/>
                      </a:endParaRPr>
                    </a:p>
                    <a:p>
                      <a:pPr marL="457200" marR="0" lvl="0" indent="0" algn="l" defTabSz="914400" rtl="0" eaLnBrk="1" fontAlgn="auto" latinLnBrk="0" hangingPunct="1">
                        <a:lnSpc>
                          <a:spcPct val="115000"/>
                        </a:lnSpc>
                        <a:spcBef>
                          <a:spcPts val="0"/>
                        </a:spcBef>
                        <a:spcAft>
                          <a:spcPts val="0"/>
                        </a:spcAft>
                        <a:buClrTx/>
                        <a:buSzTx/>
                        <a:buFontTx/>
                        <a:buNone/>
                        <a:tabLst>
                          <a:tab pos="270510" algn="l"/>
                        </a:tabLst>
                        <a:defRPr/>
                      </a:pPr>
                      <a:endParaRPr lang="en-ZA" sz="1100" i="1">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0" algn="l" defTabSz="914400" rtl="0" eaLnBrk="1" fontAlgn="auto" latinLnBrk="0" hangingPunct="1">
                        <a:lnSpc>
                          <a:spcPct val="115000"/>
                        </a:lnSpc>
                        <a:spcBef>
                          <a:spcPts val="0"/>
                        </a:spcBef>
                        <a:spcAft>
                          <a:spcPts val="0"/>
                        </a:spcAft>
                        <a:buClrTx/>
                        <a:buSzTx/>
                        <a:buFontTx/>
                        <a:buNone/>
                        <a:tabLst>
                          <a:tab pos="270510" algn="l"/>
                        </a:tabLst>
                        <a:defRPr/>
                      </a:pPr>
                      <a:r>
                        <a:rPr lang="en-GB" sz="1100">
                          <a:solidFill>
                            <a:srgbClr val="FF0000"/>
                          </a:solidFill>
                          <a:effectLst/>
                          <a:highlight>
                            <a:srgbClr val="FFFF00"/>
                          </a:highlight>
                        </a:rPr>
                        <a:t>Table 2 – for a product</a:t>
                      </a:r>
                    </a:p>
                    <a:p>
                      <a:pPr marL="457200">
                        <a:lnSpc>
                          <a:spcPct val="115000"/>
                        </a:lnSpc>
                        <a:spcAft>
                          <a:spcPts val="0"/>
                        </a:spcAft>
                        <a:tabLst>
                          <a:tab pos="270510" algn="l"/>
                        </a:tabLst>
                      </a:pPr>
                      <a:r>
                        <a:rPr lang="en-GB" sz="1100">
                          <a:effectLst/>
                        </a:rPr>
                        <a:t>Activities </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gn="ctr">
                        <a:lnSpc>
                          <a:spcPct val="115000"/>
                        </a:lnSpc>
                        <a:spcAft>
                          <a:spcPts val="0"/>
                        </a:spcAft>
                        <a:tabLst>
                          <a:tab pos="270510" algn="l"/>
                        </a:tabLst>
                      </a:pPr>
                      <a:endParaRPr lang="en-GB" sz="1100">
                        <a:solidFill>
                          <a:srgbClr val="FF0000"/>
                        </a:solidFill>
                        <a:effectLst/>
                      </a:endParaRPr>
                    </a:p>
                    <a:p>
                      <a:pPr marL="457200" algn="ctr">
                        <a:lnSpc>
                          <a:spcPct val="115000"/>
                        </a:lnSpc>
                        <a:spcAft>
                          <a:spcPts val="0"/>
                        </a:spcAft>
                        <a:tabLst>
                          <a:tab pos="270510" algn="l"/>
                        </a:tabLst>
                      </a:pPr>
                      <a:endParaRPr lang="en-GB" sz="1100">
                        <a:solidFill>
                          <a:srgbClr val="FF0000"/>
                        </a:solidFill>
                        <a:effectLst/>
                      </a:endParaRPr>
                    </a:p>
                    <a:p>
                      <a:pPr marL="457200" algn="l">
                        <a:lnSpc>
                          <a:spcPct val="115000"/>
                        </a:lnSpc>
                        <a:spcAft>
                          <a:spcPts val="0"/>
                        </a:spcAft>
                        <a:tabLst>
                          <a:tab pos="270510" algn="l"/>
                        </a:tabLst>
                      </a:pPr>
                      <a:r>
                        <a:rPr lang="en-GB" sz="1100">
                          <a:solidFill>
                            <a:schemeClr val="bg1"/>
                          </a:solidFill>
                          <a:effectLst/>
                        </a:rPr>
                        <a:t>Start Date</a:t>
                      </a:r>
                      <a:endParaRPr lang="en-ZA" sz="1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r>
                        <a:rPr lang="en-GB" sz="1100">
                          <a:effectLst/>
                        </a:rPr>
                        <a:t> </a:t>
                      </a:r>
                      <a:endParaRPr lang="en-ZA" sz="1100">
                        <a:effectLst/>
                      </a:endParaRPr>
                    </a:p>
                    <a:p>
                      <a:pPr marL="457200">
                        <a:lnSpc>
                          <a:spcPct val="115000"/>
                        </a:lnSpc>
                        <a:spcAft>
                          <a:spcPts val="0"/>
                        </a:spcAft>
                        <a:tabLst>
                          <a:tab pos="270510" algn="l"/>
                        </a:tabLst>
                      </a:pPr>
                      <a:r>
                        <a:rPr lang="en-GB" sz="1100">
                          <a:effectLst/>
                        </a:rPr>
                        <a:t>Activity duration</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r>
                        <a:rPr lang="en-GB" sz="1100">
                          <a:effectLst/>
                        </a:rPr>
                        <a:t> </a:t>
                      </a:r>
                      <a:endParaRPr lang="en-ZA" sz="1100">
                        <a:effectLst/>
                      </a:endParaRPr>
                    </a:p>
                    <a:p>
                      <a:pPr marL="457200">
                        <a:lnSpc>
                          <a:spcPct val="115000"/>
                        </a:lnSpc>
                        <a:spcAft>
                          <a:spcPts val="0"/>
                        </a:spcAft>
                        <a:tabLst>
                          <a:tab pos="270510" algn="l"/>
                        </a:tabLst>
                      </a:pPr>
                      <a:r>
                        <a:rPr lang="en-GB" sz="1100">
                          <a:solidFill>
                            <a:schemeClr val="bg1"/>
                          </a:solidFill>
                          <a:effectLst/>
                        </a:rPr>
                        <a:t>Expected outcomes per activity</a:t>
                      </a:r>
                      <a:endParaRPr lang="en-ZA" sz="1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r>
                        <a:rPr lang="en-GB" sz="1100">
                          <a:effectLst/>
                        </a:rPr>
                        <a:t> </a:t>
                      </a:r>
                      <a:endParaRPr lang="en-ZA" sz="1100">
                        <a:effectLst/>
                      </a:endParaRPr>
                    </a:p>
                    <a:p>
                      <a:pPr marL="457200">
                        <a:lnSpc>
                          <a:spcPct val="115000"/>
                        </a:lnSpc>
                        <a:spcAft>
                          <a:spcPts val="0"/>
                        </a:spcAft>
                        <a:tabLst>
                          <a:tab pos="270510" algn="l"/>
                        </a:tabLst>
                      </a:pPr>
                      <a:r>
                        <a:rPr lang="en-GB" sz="1100">
                          <a:effectLst/>
                        </a:rPr>
                        <a:t>Person/Team Responsible</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endParaRPr lang="en-ZA" sz="1100">
                        <a:effectLst/>
                      </a:endParaRPr>
                    </a:p>
                    <a:p>
                      <a:pPr marL="457200">
                        <a:lnSpc>
                          <a:spcPct val="115000"/>
                        </a:lnSpc>
                        <a:spcAft>
                          <a:spcPts val="1000"/>
                        </a:spcAft>
                        <a:tabLst>
                          <a:tab pos="270510" algn="l"/>
                        </a:tabLst>
                      </a:pPr>
                      <a:r>
                        <a:rPr lang="en-GB" sz="1100">
                          <a:effectLst/>
                        </a:rPr>
                        <a:t>Estimated cost of achieving activity</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extLst>
                  <a:ext uri="{0D108BD9-81ED-4DB2-BD59-A6C34878D82A}">
                    <a16:rowId xmlns:a16="http://schemas.microsoft.com/office/drawing/2014/main" val="590086916"/>
                  </a:ext>
                </a:extLst>
              </a:tr>
              <a:tr h="1667813">
                <a:tc>
                  <a:txBody>
                    <a:bodyPr/>
                    <a:lstStyle/>
                    <a:p>
                      <a:pPr marL="457200">
                        <a:lnSpc>
                          <a:spcPct val="115000"/>
                        </a:lnSpc>
                        <a:spcAft>
                          <a:spcPts val="0"/>
                        </a:spcAft>
                        <a:tabLst>
                          <a:tab pos="270510" algn="l"/>
                        </a:tabLst>
                      </a:pPr>
                      <a:r>
                        <a:rPr lang="en-GB" sz="1100" u="sng">
                          <a:effectLst/>
                        </a:rPr>
                        <a:t>1.Milestone 1</a:t>
                      </a:r>
                      <a:endParaRPr lang="en-ZA" sz="1100">
                        <a:effectLst/>
                      </a:endParaRPr>
                    </a:p>
                    <a:p>
                      <a:pPr marL="457200">
                        <a:lnSpc>
                          <a:spcPct val="115000"/>
                        </a:lnSpc>
                        <a:spcAft>
                          <a:spcPts val="0"/>
                        </a:spcAft>
                        <a:tabLst>
                          <a:tab pos="270510" algn="l"/>
                        </a:tabLst>
                      </a:pPr>
                      <a:r>
                        <a:rPr lang="en-GB" sz="1100">
                          <a:effectLst/>
                        </a:rPr>
                        <a:t> Prototype development CAD drawings of devise, obtain technical advice  for prototype development &amp; design ,casing for device, mould manufacturing for case, Assembling parts and testing</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r>
                        <a:rPr lang="en-GB" sz="1100">
                          <a:solidFill>
                            <a:schemeClr val="tx1"/>
                          </a:solidFill>
                          <a:effectLst/>
                        </a:rPr>
                        <a:t> </a:t>
                      </a:r>
                      <a:endParaRPr lang="en-ZA" sz="1100">
                        <a:solidFill>
                          <a:schemeClr val="tx1"/>
                        </a:solidFill>
                        <a:effectLst/>
                      </a:endParaRPr>
                    </a:p>
                    <a:p>
                      <a:pPr marL="457200">
                        <a:lnSpc>
                          <a:spcPct val="115000"/>
                        </a:lnSpc>
                        <a:spcAft>
                          <a:spcPts val="0"/>
                        </a:spcAft>
                        <a:tabLst>
                          <a:tab pos="270510" algn="l"/>
                        </a:tabLst>
                      </a:pPr>
                      <a:r>
                        <a:rPr lang="en-GB" sz="1100">
                          <a:solidFill>
                            <a:schemeClr val="tx1"/>
                          </a:solidFill>
                          <a:effectLst/>
                        </a:rPr>
                        <a:t>Feb </a:t>
                      </a:r>
                      <a:endParaRPr lang="en-ZA" sz="1100">
                        <a:solidFill>
                          <a:schemeClr val="tx1"/>
                        </a:solidFill>
                        <a:effectLst/>
                      </a:endParaRPr>
                    </a:p>
                    <a:p>
                      <a:pPr marL="457200">
                        <a:lnSpc>
                          <a:spcPct val="115000"/>
                        </a:lnSpc>
                        <a:spcAft>
                          <a:spcPts val="0"/>
                        </a:spcAft>
                        <a:tabLst>
                          <a:tab pos="270510" algn="l"/>
                        </a:tabLst>
                      </a:pPr>
                      <a:r>
                        <a:rPr lang="en-GB" sz="1100">
                          <a:solidFill>
                            <a:schemeClr val="tx1"/>
                          </a:solidFill>
                          <a:effectLst/>
                        </a:rPr>
                        <a:t>2018</a:t>
                      </a:r>
                      <a:endParaRPr lang="en-ZA" sz="11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br>
                        <a:rPr lang="en-GB" sz="1100">
                          <a:effectLst/>
                        </a:rPr>
                      </a:br>
                      <a:r>
                        <a:rPr lang="en-GB" sz="1100">
                          <a:effectLst/>
                        </a:rPr>
                        <a:t>6 Months </a:t>
                      </a:r>
                      <a:endParaRPr lang="en-ZA" sz="1100">
                        <a:effectLst/>
                      </a:endParaRPr>
                    </a:p>
                    <a:p>
                      <a:pPr marL="457200">
                        <a:lnSpc>
                          <a:spcPct val="115000"/>
                        </a:lnSpc>
                        <a:spcAft>
                          <a:spcPts val="0"/>
                        </a:spcAft>
                        <a:tabLst>
                          <a:tab pos="270510" algn="l"/>
                        </a:tabLst>
                      </a:pPr>
                      <a:r>
                        <a:rPr lang="en-GB" sz="1100">
                          <a:effectLst/>
                        </a:rPr>
                        <a:t> </a:t>
                      </a:r>
                      <a:endParaRPr lang="en-ZA" sz="1100">
                        <a:effectLst/>
                      </a:endParaRPr>
                    </a:p>
                    <a:p>
                      <a:pPr marL="457200">
                        <a:lnSpc>
                          <a:spcPct val="115000"/>
                        </a:lnSpc>
                        <a:spcAft>
                          <a:spcPts val="0"/>
                        </a:spcAft>
                        <a:tabLst>
                          <a:tab pos="228600" algn="l"/>
                        </a:tabLst>
                      </a:pPr>
                      <a:r>
                        <a:rPr lang="en-GB" sz="1100">
                          <a:effectLst/>
                        </a:rPr>
                        <a:t> </a:t>
                      </a:r>
                      <a:endParaRPr lang="en-ZA" sz="1100">
                        <a:effectLst/>
                      </a:endParaRPr>
                    </a:p>
                    <a:p>
                      <a:pPr marL="457200">
                        <a:lnSpc>
                          <a:spcPct val="115000"/>
                        </a:lnSpc>
                        <a:spcAft>
                          <a:spcPts val="0"/>
                        </a:spcAft>
                        <a:tabLst>
                          <a:tab pos="228600" algn="l"/>
                        </a:tabLst>
                      </a:pP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a:lnSpc>
                          <a:spcPct val="115000"/>
                        </a:lnSpc>
                        <a:spcAft>
                          <a:spcPts val="0"/>
                        </a:spcAft>
                      </a:pPr>
                      <a:endParaRPr lang="en-ZA" sz="1100">
                        <a:effectLst/>
                      </a:endParaRPr>
                    </a:p>
                    <a:p>
                      <a:pPr>
                        <a:lnSpc>
                          <a:spcPct val="115000"/>
                        </a:lnSpc>
                        <a:spcAft>
                          <a:spcPts val="0"/>
                        </a:spcAft>
                      </a:pPr>
                      <a:r>
                        <a:rPr lang="en-GB" sz="1100">
                          <a:effectLst/>
                        </a:rPr>
                        <a:t>(1) A seatbelt clip in casing prototype ready for assessing industry interest </a:t>
                      </a:r>
                      <a:endParaRPr lang="en-ZA"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br>
                        <a:rPr lang="en-GB" sz="1100">
                          <a:effectLst/>
                        </a:rPr>
                      </a:br>
                      <a:r>
                        <a:rPr lang="en-GB" sz="1100">
                          <a:effectLst/>
                        </a:rPr>
                        <a:t>Entrepreneur</a:t>
                      </a:r>
                      <a:br>
                        <a:rPr lang="en-GB" sz="1100">
                          <a:effectLst/>
                        </a:rPr>
                      </a:br>
                      <a:r>
                        <a:rPr lang="en-GB" sz="1100">
                          <a:effectLst/>
                        </a:rPr>
                        <a:t>in collaboration with CUT CRPM, PDTS units</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gn="just">
                        <a:lnSpc>
                          <a:spcPct val="115000"/>
                        </a:lnSpc>
                        <a:spcAft>
                          <a:spcPts val="0"/>
                        </a:spcAft>
                        <a:tabLst>
                          <a:tab pos="270510" algn="l"/>
                        </a:tabLst>
                      </a:pPr>
                      <a:br>
                        <a:rPr lang="en-GB" sz="1100">
                          <a:effectLst/>
                        </a:rPr>
                      </a:br>
                      <a:r>
                        <a:rPr lang="en-GB" sz="1100">
                          <a:effectLst/>
                        </a:rPr>
                        <a:t>e.g., R40 000</a:t>
                      </a:r>
                      <a:endParaRPr lang="en-ZA" sz="1100">
                        <a:effectLst/>
                      </a:endParaRPr>
                    </a:p>
                    <a:p>
                      <a:pPr marL="457200" algn="just">
                        <a:lnSpc>
                          <a:spcPct val="115000"/>
                        </a:lnSpc>
                        <a:spcAft>
                          <a:spcPts val="1000"/>
                        </a:spcAft>
                        <a:tabLst>
                          <a:tab pos="270510" algn="l"/>
                        </a:tabLst>
                      </a:pPr>
                      <a:r>
                        <a:rPr lang="en-GB" sz="1100">
                          <a:effectLst/>
                        </a:rPr>
                        <a:t> </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extLst>
                  <a:ext uri="{0D108BD9-81ED-4DB2-BD59-A6C34878D82A}">
                    <a16:rowId xmlns:a16="http://schemas.microsoft.com/office/drawing/2014/main" val="2743734594"/>
                  </a:ext>
                </a:extLst>
              </a:tr>
              <a:tr h="1191295">
                <a:tc>
                  <a:txBody>
                    <a:bodyPr/>
                    <a:lstStyle/>
                    <a:p>
                      <a:pPr marL="457200">
                        <a:lnSpc>
                          <a:spcPct val="115000"/>
                        </a:lnSpc>
                        <a:spcAft>
                          <a:spcPts val="0"/>
                        </a:spcAft>
                        <a:tabLst>
                          <a:tab pos="270510" algn="l"/>
                        </a:tabLst>
                      </a:pPr>
                      <a:r>
                        <a:rPr lang="en-GB" sz="1100" u="sng">
                          <a:effectLst/>
                        </a:rPr>
                        <a:t>1.Milestone 2</a:t>
                      </a:r>
                      <a:endParaRPr lang="en-ZA" sz="1100">
                        <a:effectLst/>
                      </a:endParaRPr>
                    </a:p>
                    <a:p>
                      <a:pPr marL="457200">
                        <a:lnSpc>
                          <a:spcPct val="115000"/>
                        </a:lnSpc>
                        <a:spcAft>
                          <a:spcPts val="0"/>
                        </a:spcAft>
                        <a:tabLst>
                          <a:tab pos="270510" algn="l"/>
                        </a:tabLst>
                      </a:pPr>
                      <a:r>
                        <a:rPr lang="en-GB" sz="1100">
                          <a:effectLst/>
                        </a:rPr>
                        <a:t>Final CAD drawings and product description</a:t>
                      </a:r>
                      <a:endParaRPr lang="en-ZA" sz="1100">
                        <a:effectLst/>
                      </a:endParaRPr>
                    </a:p>
                    <a:p>
                      <a:pPr marL="457200">
                        <a:lnSpc>
                          <a:spcPct val="115000"/>
                        </a:lnSpc>
                        <a:spcAft>
                          <a:spcPts val="0"/>
                        </a:spcAft>
                        <a:tabLst>
                          <a:tab pos="270510" algn="l"/>
                        </a:tabLst>
                      </a:pPr>
                      <a:r>
                        <a:rPr lang="en-GB" sz="1100">
                          <a:effectLst/>
                        </a:rPr>
                        <a:t>Start Business plan development</a:t>
                      </a:r>
                      <a:endParaRPr lang="en-ZA" sz="1100">
                        <a:effectLst/>
                      </a:endParaRPr>
                    </a:p>
                    <a:p>
                      <a:pPr marL="457200">
                        <a:lnSpc>
                          <a:spcPct val="115000"/>
                        </a:lnSpc>
                        <a:spcAft>
                          <a:spcPts val="0"/>
                        </a:spcAft>
                        <a:tabLst>
                          <a:tab pos="270510" algn="l"/>
                        </a:tabLst>
                      </a:pPr>
                      <a:r>
                        <a:rPr lang="en-GB" sz="1100">
                          <a:effectLst/>
                        </a:rPr>
                        <a:t> </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r>
                        <a:rPr lang="en-GB" sz="1100">
                          <a:solidFill>
                            <a:schemeClr val="tx1"/>
                          </a:solidFill>
                          <a:effectLst/>
                        </a:rPr>
                        <a:t>July 2018</a:t>
                      </a:r>
                      <a:endParaRPr lang="en-ZA" sz="11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br>
                        <a:rPr lang="en-GB" sz="1100">
                          <a:effectLst/>
                        </a:rPr>
                      </a:br>
                      <a:r>
                        <a:rPr lang="en-GB" sz="1100">
                          <a:effectLst/>
                        </a:rPr>
                        <a:t>   2 Months  </a:t>
                      </a:r>
                      <a:endParaRPr lang="en-ZA" sz="1100">
                        <a:effectLst/>
                      </a:endParaRPr>
                    </a:p>
                    <a:p>
                      <a:pPr marL="457200">
                        <a:lnSpc>
                          <a:spcPct val="115000"/>
                        </a:lnSpc>
                        <a:spcAft>
                          <a:spcPts val="0"/>
                        </a:spcAft>
                        <a:tabLst>
                          <a:tab pos="270510" algn="l"/>
                        </a:tabLst>
                      </a:pPr>
                      <a:r>
                        <a:rPr lang="en-GB" sz="1100">
                          <a:effectLst/>
                        </a:rPr>
                        <a:t> </a:t>
                      </a:r>
                      <a:endParaRPr lang="en-ZA" sz="1100">
                        <a:effectLst/>
                      </a:endParaRPr>
                    </a:p>
                    <a:p>
                      <a:pPr marL="457200">
                        <a:lnSpc>
                          <a:spcPct val="115000"/>
                        </a:lnSpc>
                        <a:spcAft>
                          <a:spcPts val="0"/>
                        </a:spcAft>
                        <a:tabLst>
                          <a:tab pos="270510" algn="l"/>
                        </a:tabLst>
                      </a:pPr>
                      <a:r>
                        <a:rPr lang="en-GB" sz="1100">
                          <a:effectLst/>
                        </a:rPr>
                        <a:t> </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br>
                        <a:rPr lang="en-GB" sz="1100">
                          <a:effectLst/>
                        </a:rPr>
                      </a:br>
                      <a:r>
                        <a:rPr lang="en-GB" sz="1100">
                          <a:effectLst/>
                        </a:rPr>
                        <a:t>Prototype(s) with CAD drawings Design registration.</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br>
                        <a:rPr lang="en-GB" sz="1100">
                          <a:effectLst/>
                        </a:rPr>
                      </a:br>
                      <a:r>
                        <a:rPr lang="en-GB" sz="1100">
                          <a:effectLst/>
                        </a:rPr>
                        <a:t>TTO officer CUT</a:t>
                      </a:r>
                      <a:endParaRPr lang="en-ZA" sz="1100">
                        <a:effectLst/>
                      </a:endParaRPr>
                    </a:p>
                    <a:p>
                      <a:pPr marL="457200">
                        <a:lnSpc>
                          <a:spcPct val="115000"/>
                        </a:lnSpc>
                        <a:spcAft>
                          <a:spcPts val="0"/>
                        </a:spcAft>
                        <a:tabLst>
                          <a:tab pos="270510" algn="l"/>
                        </a:tabLst>
                      </a:pPr>
                      <a:r>
                        <a:rPr lang="en-GB" sz="1100">
                          <a:effectLst/>
                        </a:rPr>
                        <a:t>&amp; Law firm</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gn="just">
                        <a:lnSpc>
                          <a:spcPct val="115000"/>
                        </a:lnSpc>
                        <a:spcAft>
                          <a:spcPts val="1000"/>
                        </a:spcAft>
                        <a:tabLst>
                          <a:tab pos="270510" algn="l"/>
                        </a:tabLst>
                      </a:pPr>
                      <a:br>
                        <a:rPr lang="en-GB" sz="1100">
                          <a:effectLst/>
                        </a:rPr>
                      </a:br>
                      <a:r>
                        <a:rPr lang="en-GB" sz="1100">
                          <a:effectLst/>
                        </a:rPr>
                        <a:t>e.g., R10 000</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extLst>
                  <a:ext uri="{0D108BD9-81ED-4DB2-BD59-A6C34878D82A}">
                    <a16:rowId xmlns:a16="http://schemas.microsoft.com/office/drawing/2014/main" val="3448949519"/>
                  </a:ext>
                </a:extLst>
              </a:tr>
              <a:tr h="1555691">
                <a:tc>
                  <a:txBody>
                    <a:bodyPr/>
                    <a:lstStyle/>
                    <a:p>
                      <a:pPr marL="457200">
                        <a:lnSpc>
                          <a:spcPct val="115000"/>
                        </a:lnSpc>
                        <a:spcAft>
                          <a:spcPts val="1000"/>
                        </a:spcAft>
                        <a:tabLst>
                          <a:tab pos="270510" algn="l"/>
                        </a:tabLst>
                      </a:pPr>
                      <a:r>
                        <a:rPr lang="en-GB" sz="1100" u="sng">
                          <a:effectLst/>
                        </a:rPr>
                        <a:t>1.Seatbelt Milestone 3</a:t>
                      </a:r>
                      <a:endParaRPr lang="en-ZA" sz="1100">
                        <a:effectLst/>
                      </a:endParaRPr>
                    </a:p>
                    <a:p>
                      <a:pPr>
                        <a:lnSpc>
                          <a:spcPct val="115000"/>
                        </a:lnSpc>
                        <a:spcAft>
                          <a:spcPts val="0"/>
                        </a:spcAft>
                      </a:pPr>
                      <a:r>
                        <a:rPr lang="en-GB" sz="1100">
                          <a:solidFill>
                            <a:schemeClr val="bg1"/>
                          </a:solidFill>
                          <a:effectLst/>
                        </a:rPr>
                        <a:t>Present registered </a:t>
                      </a:r>
                      <a:r>
                        <a:rPr lang="en-GB" sz="1100">
                          <a:effectLst/>
                        </a:rPr>
                        <a:t>/ preliminary patented prototype(s) to industry </a:t>
                      </a:r>
                      <a:endParaRPr lang="en-ZA" sz="1100">
                        <a:effectLst/>
                      </a:endParaRPr>
                    </a:p>
                    <a:p>
                      <a:pPr marL="457200" marR="0" indent="0" algn="l" defTabSz="914400" rtl="0" eaLnBrk="1" fontAlgn="auto" latinLnBrk="0" hangingPunct="1">
                        <a:lnSpc>
                          <a:spcPct val="115000"/>
                        </a:lnSpc>
                        <a:spcBef>
                          <a:spcPts val="0"/>
                        </a:spcBef>
                        <a:spcAft>
                          <a:spcPts val="0"/>
                        </a:spcAft>
                        <a:buClrTx/>
                        <a:buSzTx/>
                        <a:buFontTx/>
                        <a:buNone/>
                        <a:tabLst>
                          <a:tab pos="270510" algn="l"/>
                        </a:tabLst>
                        <a:defRPr/>
                      </a:pPr>
                      <a:r>
                        <a:rPr lang="en-GB" sz="1100">
                          <a:effectLst/>
                        </a:rPr>
                        <a:t> </a:t>
                      </a:r>
                      <a:r>
                        <a:rPr lang="en-GB" sz="1100">
                          <a:solidFill>
                            <a:schemeClr val="tx1"/>
                          </a:solidFill>
                          <a:effectLst/>
                          <a:highlight>
                            <a:srgbClr val="FFFF00"/>
                          </a:highlight>
                        </a:rPr>
                        <a:t>This example is for</a:t>
                      </a:r>
                      <a:r>
                        <a:rPr lang="en-GB" sz="1100" baseline="0">
                          <a:solidFill>
                            <a:schemeClr val="tx1"/>
                          </a:solidFill>
                          <a:effectLst/>
                          <a:highlight>
                            <a:srgbClr val="FFFF00"/>
                          </a:highlight>
                        </a:rPr>
                        <a:t> a product for cars </a:t>
                      </a:r>
                      <a:r>
                        <a:rPr lang="en-GB" sz="1000">
                          <a:effectLst/>
                          <a:highlight>
                            <a:srgbClr val="FFFF00"/>
                          </a:highlight>
                        </a:rPr>
                        <a:t> </a:t>
                      </a:r>
                      <a:endParaRPr lang="en-ZA" sz="1000">
                        <a:effectLst/>
                        <a:latin typeface="Calibri" panose="020F0502020204030204" pitchFamily="34" charset="0"/>
                        <a:ea typeface="Times New Roman" panose="02020603050405020304" pitchFamily="18" charset="0"/>
                        <a:cs typeface="Times New Roman" panose="02020603050405020304" pitchFamily="18" charset="0"/>
                      </a:endParaRPr>
                    </a:p>
                    <a:p>
                      <a:pPr marL="457200">
                        <a:lnSpc>
                          <a:spcPct val="115000"/>
                        </a:lnSpc>
                        <a:spcAft>
                          <a:spcPts val="0"/>
                        </a:spcAft>
                        <a:tabLst>
                          <a:tab pos="270510" algn="l"/>
                        </a:tabLst>
                      </a:pP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r>
                        <a:rPr lang="en-GB" sz="1100">
                          <a:solidFill>
                            <a:schemeClr val="tx1"/>
                          </a:solidFill>
                          <a:effectLst/>
                        </a:rPr>
                        <a:t>September 2018</a:t>
                      </a:r>
                      <a:endParaRPr lang="en-ZA" sz="11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br>
                        <a:rPr lang="en-GB" sz="1100">
                          <a:effectLst/>
                        </a:rPr>
                      </a:br>
                      <a:r>
                        <a:rPr lang="en-GB" sz="1100">
                          <a:effectLst/>
                        </a:rPr>
                        <a:t>   3 Months </a:t>
                      </a:r>
                      <a:endParaRPr lang="en-ZA" sz="1100">
                        <a:effectLst/>
                      </a:endParaRPr>
                    </a:p>
                    <a:p>
                      <a:pPr marL="457200">
                        <a:lnSpc>
                          <a:spcPct val="115000"/>
                        </a:lnSpc>
                        <a:spcAft>
                          <a:spcPts val="1000"/>
                        </a:spcAft>
                        <a:tabLst>
                          <a:tab pos="270510" algn="l"/>
                        </a:tabLst>
                      </a:pPr>
                      <a:r>
                        <a:rPr lang="en-GB" sz="1100">
                          <a:effectLst/>
                        </a:rPr>
                        <a:t> </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a:lnSpc>
                          <a:spcPct val="115000"/>
                        </a:lnSpc>
                        <a:spcAft>
                          <a:spcPts val="0"/>
                        </a:spcAft>
                      </a:pPr>
                      <a:br>
                        <a:rPr lang="en-GB" sz="1100">
                          <a:effectLst/>
                        </a:rPr>
                      </a:br>
                      <a:r>
                        <a:rPr lang="en-GB" sz="1100">
                          <a:effectLst/>
                        </a:rPr>
                        <a:t>Contact with car manufacturers assessing interest in acquiring  for device </a:t>
                      </a:r>
                      <a:endParaRPr lang="en-ZA" sz="1100">
                        <a:effectLst/>
                      </a:endParaRPr>
                    </a:p>
                    <a:p>
                      <a:pPr marL="457200">
                        <a:lnSpc>
                          <a:spcPct val="115000"/>
                        </a:lnSpc>
                        <a:spcAft>
                          <a:spcPts val="0"/>
                        </a:spcAft>
                        <a:tabLst>
                          <a:tab pos="270510" algn="l"/>
                        </a:tabLst>
                      </a:pPr>
                      <a:endParaRPr lang="en-ZA" sz="1100">
                        <a:effectLst/>
                      </a:endParaRPr>
                    </a:p>
                    <a:p>
                      <a:pPr marL="457200">
                        <a:lnSpc>
                          <a:spcPct val="115000"/>
                        </a:lnSpc>
                        <a:spcAft>
                          <a:spcPts val="0"/>
                        </a:spcAft>
                        <a:tabLst>
                          <a:tab pos="270510" algn="l"/>
                        </a:tabLst>
                      </a:pP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br>
                        <a:rPr lang="en-GB" sz="1100">
                          <a:effectLst/>
                        </a:rPr>
                      </a:br>
                      <a:r>
                        <a:rPr lang="en-GB" sz="1100">
                          <a:effectLst/>
                        </a:rPr>
                        <a:t>Entrepreneur</a:t>
                      </a:r>
                      <a:br>
                        <a:rPr lang="en-GB" sz="1100">
                          <a:effectLst/>
                        </a:rPr>
                      </a:br>
                      <a:r>
                        <a:rPr lang="en-GB" sz="1100">
                          <a:effectLst/>
                        </a:rPr>
                        <a:t>in collaboration with IDEA GENERATOR Unit</a:t>
                      </a:r>
                      <a:endParaRPr lang="en-ZA" sz="1100">
                        <a:effectLst/>
                      </a:endParaRPr>
                    </a:p>
                    <a:p>
                      <a:pPr marL="457200">
                        <a:lnSpc>
                          <a:spcPct val="115000"/>
                        </a:lnSpc>
                        <a:spcAft>
                          <a:spcPts val="0"/>
                        </a:spcAft>
                        <a:tabLst>
                          <a:tab pos="270510" algn="l"/>
                        </a:tabLst>
                      </a:pP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gn="just">
                        <a:lnSpc>
                          <a:spcPct val="115000"/>
                        </a:lnSpc>
                        <a:spcAft>
                          <a:spcPts val="1000"/>
                        </a:spcAft>
                        <a:tabLst>
                          <a:tab pos="270510" algn="l"/>
                        </a:tabLst>
                      </a:pPr>
                      <a:br>
                        <a:rPr lang="en-GB" sz="1100">
                          <a:effectLst/>
                        </a:rPr>
                      </a:br>
                      <a:r>
                        <a:rPr lang="en-GB" sz="1100">
                          <a:effectLst/>
                        </a:rPr>
                        <a:t>e.g., R10 000</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extLst>
                  <a:ext uri="{0D108BD9-81ED-4DB2-BD59-A6C34878D82A}">
                    <a16:rowId xmlns:a16="http://schemas.microsoft.com/office/drawing/2014/main" val="1891705261"/>
                  </a:ext>
                </a:extLst>
              </a:tr>
            </a:tbl>
          </a:graphicData>
        </a:graphic>
      </p:graphicFrame>
      <p:sp>
        <p:nvSpPr>
          <p:cNvPr id="3" name="Slide Number Placeholder 2"/>
          <p:cNvSpPr>
            <a:spLocks noGrp="1"/>
          </p:cNvSpPr>
          <p:nvPr>
            <p:ph type="sldNum" sz="quarter" idx="12"/>
          </p:nvPr>
        </p:nvSpPr>
        <p:spPr/>
        <p:txBody>
          <a:bodyPr/>
          <a:lstStyle/>
          <a:p>
            <a:fld id="{3A13282A-35AE-4162-8F01-6922A22D3973}" type="slidenum">
              <a:rPr lang="en-ZA" smtClean="0"/>
              <a:t>11</a:t>
            </a:fld>
            <a:endParaRPr lang="en-ZA"/>
          </a:p>
        </p:txBody>
      </p:sp>
      <p:sp>
        <p:nvSpPr>
          <p:cNvPr id="6" name="TextBox 5">
            <a:extLst>
              <a:ext uri="{FF2B5EF4-FFF2-40B4-BE49-F238E27FC236}">
                <a16:creationId xmlns:a16="http://schemas.microsoft.com/office/drawing/2014/main" id="{8E1573E2-3598-00ED-7FCC-761802B47A29}"/>
              </a:ext>
            </a:extLst>
          </p:cNvPr>
          <p:cNvSpPr txBox="1"/>
          <p:nvPr/>
        </p:nvSpPr>
        <p:spPr>
          <a:xfrm>
            <a:off x="414391" y="316734"/>
            <a:ext cx="3408601" cy="369332"/>
          </a:xfrm>
          <a:prstGeom prst="rect">
            <a:avLst/>
          </a:prstGeom>
          <a:noFill/>
        </p:spPr>
        <p:txBody>
          <a:bodyPr wrap="square" lIns="91440" tIns="45720" rIns="91440" bIns="45720" anchor="t">
            <a:spAutoFit/>
          </a:bodyPr>
          <a:lstStyle/>
          <a:p>
            <a:r>
              <a:rPr lang="en-US" b="1"/>
              <a:t>Slide 7a (Product Example) </a:t>
            </a:r>
            <a:endParaRPr lang="en-ZA"/>
          </a:p>
        </p:txBody>
      </p:sp>
    </p:spTree>
    <p:extLst>
      <p:ext uri="{BB962C8B-B14F-4D97-AF65-F5344CB8AC3E}">
        <p14:creationId xmlns:p14="http://schemas.microsoft.com/office/powerpoint/2010/main" val="4037728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30628" y="424542"/>
          <a:ext cx="11927412" cy="6397019"/>
        </p:xfrm>
        <a:graphic>
          <a:graphicData uri="http://schemas.openxmlformats.org/drawingml/2006/table">
            <a:tbl>
              <a:tblPr firstRow="1" firstCol="1" bandRow="1">
                <a:tableStyleId>{5C22544A-7EE6-4342-B048-85BDC9FD1C3A}</a:tableStyleId>
              </a:tblPr>
              <a:tblGrid>
                <a:gridCol w="2804685">
                  <a:extLst>
                    <a:ext uri="{9D8B030D-6E8A-4147-A177-3AD203B41FA5}">
                      <a16:colId xmlns:a16="http://schemas.microsoft.com/office/drawing/2014/main" val="3778461270"/>
                    </a:ext>
                  </a:extLst>
                </a:gridCol>
                <a:gridCol w="2631996">
                  <a:extLst>
                    <a:ext uri="{9D8B030D-6E8A-4147-A177-3AD203B41FA5}">
                      <a16:colId xmlns:a16="http://schemas.microsoft.com/office/drawing/2014/main" val="3004655637"/>
                    </a:ext>
                  </a:extLst>
                </a:gridCol>
                <a:gridCol w="2876387">
                  <a:extLst>
                    <a:ext uri="{9D8B030D-6E8A-4147-A177-3AD203B41FA5}">
                      <a16:colId xmlns:a16="http://schemas.microsoft.com/office/drawing/2014/main" val="1843378467"/>
                    </a:ext>
                  </a:extLst>
                </a:gridCol>
                <a:gridCol w="3614344">
                  <a:extLst>
                    <a:ext uri="{9D8B030D-6E8A-4147-A177-3AD203B41FA5}">
                      <a16:colId xmlns:a16="http://schemas.microsoft.com/office/drawing/2014/main" val="1380123781"/>
                    </a:ext>
                  </a:extLst>
                </a:gridCol>
              </a:tblGrid>
              <a:tr h="2067618">
                <a:tc>
                  <a:txBody>
                    <a:bodyPr/>
                    <a:lstStyle/>
                    <a:p>
                      <a:pPr marL="457200">
                        <a:lnSpc>
                          <a:spcPct val="115000"/>
                        </a:lnSpc>
                        <a:spcAft>
                          <a:spcPts val="0"/>
                        </a:spcAft>
                        <a:tabLst>
                          <a:tab pos="270510" algn="l"/>
                        </a:tabLst>
                      </a:pPr>
                      <a:endParaRPr lang="en-GB" sz="1100">
                        <a:effectLst/>
                      </a:endParaRPr>
                    </a:p>
                    <a:p>
                      <a:pPr marL="457200" marR="0" lvl="0" indent="0" algn="l" defTabSz="914400" rtl="0" eaLnBrk="1" fontAlgn="auto" latinLnBrk="0" hangingPunct="1">
                        <a:lnSpc>
                          <a:spcPct val="115000"/>
                        </a:lnSpc>
                        <a:spcBef>
                          <a:spcPts val="0"/>
                        </a:spcBef>
                        <a:spcAft>
                          <a:spcPts val="0"/>
                        </a:spcAft>
                        <a:buClrTx/>
                        <a:buSzTx/>
                        <a:buFontTx/>
                        <a:buNone/>
                        <a:tabLst>
                          <a:tab pos="270510" algn="l"/>
                        </a:tabLst>
                        <a:defRPr/>
                      </a:pPr>
                      <a:endParaRPr lang="en-GB" sz="1100">
                        <a:solidFill>
                          <a:srgbClr val="FF0000"/>
                        </a:solidFill>
                        <a:effectLst/>
                        <a:highlight>
                          <a:srgbClr val="FFFF00"/>
                        </a:highlight>
                      </a:endParaRPr>
                    </a:p>
                    <a:p>
                      <a:pPr marL="457200" marR="0" lvl="0" indent="0" algn="l" defTabSz="914400" rtl="0" eaLnBrk="1" fontAlgn="auto" latinLnBrk="0" hangingPunct="1">
                        <a:lnSpc>
                          <a:spcPct val="115000"/>
                        </a:lnSpc>
                        <a:spcBef>
                          <a:spcPts val="0"/>
                        </a:spcBef>
                        <a:spcAft>
                          <a:spcPts val="0"/>
                        </a:spcAft>
                        <a:buClrTx/>
                        <a:buSzTx/>
                        <a:buFontTx/>
                        <a:buNone/>
                        <a:tabLst>
                          <a:tab pos="270510" algn="l"/>
                        </a:tabLst>
                        <a:defRPr/>
                      </a:pPr>
                      <a:endParaRPr lang="en-GB" sz="1100">
                        <a:solidFill>
                          <a:srgbClr val="FF0000"/>
                        </a:solidFill>
                        <a:effectLst/>
                        <a:highlight>
                          <a:srgbClr val="FFFF00"/>
                        </a:highlight>
                      </a:endParaRPr>
                    </a:p>
                    <a:p>
                      <a:pPr marL="457200" marR="0" lvl="0" indent="0" algn="l" defTabSz="914400" rtl="0" eaLnBrk="1" fontAlgn="auto" latinLnBrk="0" hangingPunct="1">
                        <a:lnSpc>
                          <a:spcPct val="115000"/>
                        </a:lnSpc>
                        <a:spcBef>
                          <a:spcPts val="0"/>
                        </a:spcBef>
                        <a:spcAft>
                          <a:spcPts val="0"/>
                        </a:spcAft>
                        <a:buClrTx/>
                        <a:buSzTx/>
                        <a:buFontTx/>
                        <a:buNone/>
                        <a:tabLst>
                          <a:tab pos="270510" algn="l"/>
                        </a:tabLst>
                        <a:defRPr/>
                      </a:pPr>
                      <a:r>
                        <a:rPr lang="en-GB" sz="1100">
                          <a:solidFill>
                            <a:srgbClr val="FF0000"/>
                          </a:solidFill>
                          <a:effectLst/>
                          <a:highlight>
                            <a:srgbClr val="FFFF00"/>
                          </a:highlight>
                        </a:rPr>
                        <a:t>Table 1 – for a project</a:t>
                      </a:r>
                      <a:endParaRPr lang="en-GB" sz="1100">
                        <a:effectLst/>
                      </a:endParaRPr>
                    </a:p>
                    <a:p>
                      <a:pPr marL="457200">
                        <a:lnSpc>
                          <a:spcPct val="115000"/>
                        </a:lnSpc>
                        <a:spcAft>
                          <a:spcPts val="0"/>
                        </a:spcAft>
                        <a:tabLst>
                          <a:tab pos="270510" algn="l"/>
                        </a:tabLst>
                      </a:pPr>
                      <a:r>
                        <a:rPr lang="en-GB" sz="1100">
                          <a:effectLst/>
                        </a:rPr>
                        <a:t>Project milestones (decision-making points):</a:t>
                      </a:r>
                    </a:p>
                    <a:p>
                      <a:pPr marL="457200">
                        <a:lnSpc>
                          <a:spcPct val="115000"/>
                        </a:lnSpc>
                        <a:spcAft>
                          <a:spcPts val="0"/>
                        </a:spcAft>
                        <a:tabLst>
                          <a:tab pos="270510" algn="l"/>
                        </a:tabLst>
                      </a:pPr>
                      <a:endParaRPr lang="en-GB" sz="1100">
                        <a:effectLst/>
                      </a:endParaRPr>
                    </a:p>
                    <a:p>
                      <a:pPr marL="457200">
                        <a:lnSpc>
                          <a:spcPct val="115000"/>
                        </a:lnSpc>
                        <a:spcAft>
                          <a:spcPts val="0"/>
                        </a:spcAft>
                      </a:pPr>
                      <a:r>
                        <a:rPr lang="en-GB" sz="1100">
                          <a:effectLst/>
                        </a:rPr>
                        <a:t>(this example is for</a:t>
                      </a:r>
                      <a:r>
                        <a:rPr lang="en-GB" sz="1100" baseline="0">
                          <a:effectLst/>
                        </a:rPr>
                        <a:t> a delivery service project) </a:t>
                      </a:r>
                      <a:endParaRPr lang="en-ZA" sz="1100">
                        <a:effectLst/>
                      </a:endParaRPr>
                    </a:p>
                    <a:p>
                      <a:pPr marL="457200">
                        <a:lnSpc>
                          <a:spcPct val="115000"/>
                        </a:lnSpc>
                        <a:spcAft>
                          <a:spcPts val="0"/>
                        </a:spcAft>
                      </a:pP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solidFill>
                      <a:schemeClr val="accent6">
                        <a:lumMod val="60000"/>
                        <a:lumOff val="40000"/>
                      </a:schemeClr>
                    </a:solidFill>
                  </a:tcPr>
                </a:tc>
                <a:tc>
                  <a:txBody>
                    <a:bodyPr/>
                    <a:lstStyle/>
                    <a:p>
                      <a:pPr marL="457200">
                        <a:lnSpc>
                          <a:spcPct val="115000"/>
                        </a:lnSpc>
                        <a:spcAft>
                          <a:spcPts val="0"/>
                        </a:spcAft>
                        <a:tabLst>
                          <a:tab pos="270510" algn="l"/>
                        </a:tabLst>
                      </a:pPr>
                      <a:r>
                        <a:rPr lang="en-GB" sz="1100">
                          <a:effectLst/>
                        </a:rPr>
                        <a:t>Milestone 1</a:t>
                      </a:r>
                      <a:endParaRPr lang="en-ZA" sz="1100">
                        <a:effectLst/>
                      </a:endParaRPr>
                    </a:p>
                    <a:p>
                      <a:pPr marL="457200">
                        <a:lnSpc>
                          <a:spcPct val="115000"/>
                        </a:lnSpc>
                        <a:spcAft>
                          <a:spcPts val="0"/>
                        </a:spcAft>
                        <a:tabLst>
                          <a:tab pos="270510" algn="l"/>
                        </a:tabLst>
                      </a:pPr>
                      <a:endParaRPr lang="en-GB" sz="1100">
                        <a:effectLst/>
                      </a:endParaRPr>
                    </a:p>
                    <a:p>
                      <a:pPr marL="457200">
                        <a:lnSpc>
                          <a:spcPct val="115000"/>
                        </a:lnSpc>
                        <a:spcAft>
                          <a:spcPts val="0"/>
                        </a:spcAft>
                        <a:tabLst>
                          <a:tab pos="270510" algn="l"/>
                        </a:tabLst>
                      </a:pPr>
                      <a:r>
                        <a:rPr lang="en-GB" sz="1100">
                          <a:effectLst/>
                        </a:rPr>
                        <a:t>For</a:t>
                      </a:r>
                      <a:r>
                        <a:rPr lang="en-GB" sz="1100" baseline="0">
                          <a:effectLst/>
                        </a:rPr>
                        <a:t> Example </a:t>
                      </a:r>
                      <a:endParaRPr lang="en-GB" sz="1100">
                        <a:effectLst/>
                      </a:endParaRPr>
                    </a:p>
                    <a:p>
                      <a:pPr marL="457200" lvl="0">
                        <a:lnSpc>
                          <a:spcPct val="114999"/>
                        </a:lnSpc>
                        <a:spcAft>
                          <a:spcPts val="0"/>
                        </a:spcAft>
                        <a:buNone/>
                      </a:pPr>
                      <a:r>
                        <a:rPr lang="en-GB" sz="1100" b="1" i="1" u="none" strike="noStrike" noProof="0">
                          <a:solidFill>
                            <a:srgbClr val="FFFFFF"/>
                          </a:solidFill>
                          <a:effectLst/>
                          <a:latin typeface="Calibri"/>
                        </a:rPr>
                        <a:t>1 1. Identify rout of operation </a:t>
                      </a:r>
                      <a:endParaRPr lang="en-US" sz="1100" b="1" i="0" u="none" strike="noStrike" noProof="0">
                        <a:solidFill>
                          <a:srgbClr val="FFFFFF"/>
                        </a:solidFill>
                        <a:effectLst/>
                        <a:latin typeface="Calibri"/>
                      </a:endParaRPr>
                    </a:p>
                    <a:p>
                      <a:pPr marL="457200" marR="0" lvl="0" indent="0" algn="l">
                        <a:lnSpc>
                          <a:spcPct val="114999"/>
                        </a:lnSpc>
                        <a:spcBef>
                          <a:spcPts val="0"/>
                        </a:spcBef>
                        <a:spcAft>
                          <a:spcPts val="0"/>
                        </a:spcAft>
                        <a:buNone/>
                      </a:pPr>
                      <a:r>
                        <a:rPr lang="en-GB" sz="1100" b="1" i="1" u="none" strike="noStrike" noProof="0">
                          <a:solidFill>
                            <a:srgbClr val="FFFFFF"/>
                          </a:solidFill>
                          <a:effectLst/>
                          <a:latin typeface="Calibri"/>
                        </a:rPr>
                        <a:t>1.2 Identify area for marketing</a:t>
                      </a:r>
                      <a:endParaRPr lang="en-ZA" sz="1100" b="1" i="0" u="none" strike="noStrike" noProof="0">
                        <a:solidFill>
                          <a:srgbClr val="FFFFFF"/>
                        </a:solidFill>
                        <a:effectLst/>
                        <a:latin typeface="Calibri"/>
                      </a:endParaRPr>
                    </a:p>
                    <a:p>
                      <a:pPr marL="457200" lvl="0">
                        <a:lnSpc>
                          <a:spcPct val="114999"/>
                        </a:lnSpc>
                        <a:spcAft>
                          <a:spcPts val="0"/>
                        </a:spcAft>
                        <a:buNone/>
                      </a:pPr>
                      <a:r>
                        <a:rPr lang="en-GB" sz="1100" b="1" i="1" u="none" strike="noStrike" noProof="0">
                          <a:solidFill>
                            <a:srgbClr val="FFFFFF"/>
                          </a:solidFill>
                          <a:effectLst/>
                          <a:latin typeface="Calibri"/>
                        </a:rPr>
                        <a:t>1.3 Create application form for the drivers that we would employ. </a:t>
                      </a:r>
                      <a:endParaRPr lang="en-US" sz="1100" b="1" i="0" u="none" strike="noStrike" noProof="0">
                        <a:solidFill>
                          <a:srgbClr val="FFFFFF"/>
                        </a:solidFill>
                        <a:effectLst/>
                        <a:latin typeface="Calibri"/>
                      </a:endParaRPr>
                    </a:p>
                    <a:p>
                      <a:pPr marL="457200" lvl="0">
                        <a:lnSpc>
                          <a:spcPct val="114999"/>
                        </a:lnSpc>
                        <a:spcAft>
                          <a:spcPts val="0"/>
                        </a:spcAft>
                        <a:buNone/>
                      </a:pPr>
                      <a:r>
                        <a:rPr lang="en-GB" sz="1100" b="1" i="1" u="none" strike="noStrike" noProof="0">
                          <a:solidFill>
                            <a:srgbClr val="FFFFFF"/>
                          </a:solidFill>
                          <a:effectLst/>
                          <a:latin typeface="Calibri"/>
                        </a:rPr>
                        <a:t>1.4 Create contract of employment.</a:t>
                      </a:r>
                      <a:endParaRPr lang="en-US" sz="1100" b="1" i="0" u="none" strike="noStrike" noProof="0">
                        <a:solidFill>
                          <a:srgbClr val="FFFFFF"/>
                        </a:solidFill>
                        <a:effectLst/>
                        <a:latin typeface="Calibri"/>
                      </a:endParaRPr>
                    </a:p>
                    <a:p>
                      <a:pPr marL="457200" lvl="0">
                        <a:lnSpc>
                          <a:spcPct val="114999"/>
                        </a:lnSpc>
                        <a:spcAft>
                          <a:spcPts val="0"/>
                        </a:spcAft>
                        <a:buNone/>
                      </a:pPr>
                      <a:r>
                        <a:rPr lang="en-GB" sz="1100" b="1" i="1" u="none" strike="noStrike" noProof="0">
                          <a:solidFill>
                            <a:srgbClr val="FFFFFF"/>
                          </a:solidFill>
                          <a:effectLst/>
                          <a:latin typeface="Calibri"/>
                        </a:rPr>
                        <a:t>1.5 </a:t>
                      </a:r>
                      <a:r>
                        <a:rPr lang="en-ZA" sz="1100" b="1" i="0" u="none" strike="noStrike" noProof="0">
                          <a:solidFill>
                            <a:srgbClr val="FFFFFF"/>
                          </a:solidFill>
                          <a:effectLst/>
                          <a:latin typeface="Calibri"/>
                        </a:rPr>
                        <a:t>Register business and see to it that Tax compliance is done</a:t>
                      </a:r>
                      <a:endParaRPr lang="en-GB"/>
                    </a:p>
                    <a:p>
                      <a:pPr marL="457200">
                        <a:lnSpc>
                          <a:spcPct val="115000"/>
                        </a:lnSpc>
                        <a:spcAft>
                          <a:spcPts val="0"/>
                        </a:spcAft>
                        <a:tabLst>
                          <a:tab pos="270510" algn="l"/>
                        </a:tabLst>
                      </a:pPr>
                      <a:endParaRPr lang="en-GB" sz="1100" i="1" baseline="0">
                        <a:effectLst/>
                      </a:endParaRPr>
                    </a:p>
                  </a:txBody>
                  <a:tcPr marL="36228" marR="36228" marT="0" marB="0"/>
                </a:tc>
                <a:tc>
                  <a:txBody>
                    <a:bodyPr/>
                    <a:lstStyle/>
                    <a:p>
                      <a:pPr marL="457200">
                        <a:lnSpc>
                          <a:spcPct val="115000"/>
                        </a:lnSpc>
                        <a:spcAft>
                          <a:spcPts val="0"/>
                        </a:spcAft>
                        <a:tabLst>
                          <a:tab pos="270510" algn="l"/>
                        </a:tabLst>
                      </a:pPr>
                      <a:r>
                        <a:rPr lang="en-GB" sz="1100">
                          <a:effectLst/>
                        </a:rPr>
                        <a:t>Milestone 2</a:t>
                      </a:r>
                      <a:endParaRPr lang="en-ZA" sz="1100">
                        <a:effectLst/>
                      </a:endParaRPr>
                    </a:p>
                    <a:p>
                      <a:pPr marL="457200">
                        <a:lnSpc>
                          <a:spcPct val="115000"/>
                        </a:lnSpc>
                        <a:spcAft>
                          <a:spcPts val="0"/>
                        </a:spcAft>
                        <a:tabLst>
                          <a:tab pos="270510" algn="l"/>
                        </a:tabLst>
                      </a:pPr>
                      <a:endParaRPr lang="en-GB" sz="1100">
                        <a:effectLst/>
                      </a:endParaRPr>
                    </a:p>
                    <a:p>
                      <a:pPr marL="457200" lvl="0">
                        <a:lnSpc>
                          <a:spcPct val="114999"/>
                        </a:lnSpc>
                        <a:spcAft>
                          <a:spcPts val="0"/>
                        </a:spcAft>
                        <a:buNone/>
                      </a:pPr>
                      <a:r>
                        <a:rPr lang="en-GB" sz="1100" b="1" i="0" u="none" strike="noStrike" noProof="0">
                          <a:solidFill>
                            <a:srgbClr val="FFFFFF"/>
                          </a:solidFill>
                          <a:effectLst/>
                          <a:latin typeface="Calibri"/>
                        </a:rPr>
                        <a:t>2.1 For partnership with local restaurants</a:t>
                      </a:r>
                      <a:endParaRPr lang="en-US" sz="1100" b="1" i="0" u="none" strike="noStrike" noProof="0">
                        <a:solidFill>
                          <a:srgbClr val="FFFFFF"/>
                        </a:solidFill>
                        <a:effectLst/>
                        <a:latin typeface="Calibri"/>
                      </a:endParaRPr>
                    </a:p>
                    <a:p>
                      <a:pPr marL="457200" marR="0" lvl="0" indent="0" algn="l">
                        <a:lnSpc>
                          <a:spcPct val="114999"/>
                        </a:lnSpc>
                        <a:spcBef>
                          <a:spcPts val="0"/>
                        </a:spcBef>
                        <a:spcAft>
                          <a:spcPts val="0"/>
                        </a:spcAft>
                        <a:buNone/>
                      </a:pPr>
                      <a:r>
                        <a:rPr lang="en-ZA" sz="1100" b="1" i="0" u="none" strike="noStrike" noProof="0">
                          <a:solidFill>
                            <a:srgbClr val="FFFFFF"/>
                          </a:solidFill>
                          <a:effectLst/>
                          <a:latin typeface="Calibri"/>
                        </a:rPr>
                        <a:t>2.2 Create a platform for clients to place their orders</a:t>
                      </a:r>
                    </a:p>
                    <a:p>
                      <a:pPr marL="457200" lvl="0">
                        <a:lnSpc>
                          <a:spcPct val="114999"/>
                        </a:lnSpc>
                        <a:spcAft>
                          <a:spcPts val="0"/>
                        </a:spcAft>
                        <a:buNone/>
                        <a:tabLst>
                          <a:tab pos="270510" algn="l"/>
                        </a:tabLst>
                      </a:pPr>
                      <a:r>
                        <a:rPr lang="en-GB" sz="1100" b="1" i="0" u="none" strike="noStrike" noProof="0">
                          <a:solidFill>
                            <a:srgbClr val="FFFFFF"/>
                          </a:solidFill>
                          <a:effectLst/>
                          <a:latin typeface="Calibri"/>
                        </a:rPr>
                        <a:t>2.3. Identify clients to market to</a:t>
                      </a:r>
                      <a:endParaRPr lang="en-ZA" sz="1100" b="1" i="0" u="none" strike="noStrike" noProof="0">
                        <a:solidFill>
                          <a:srgbClr val="FFFFFF"/>
                        </a:solidFill>
                        <a:effectLst/>
                        <a:latin typeface="Calibri"/>
                      </a:endParaRPr>
                    </a:p>
                    <a:p>
                      <a:pPr marL="457200" lvl="0">
                        <a:lnSpc>
                          <a:spcPct val="114999"/>
                        </a:lnSpc>
                        <a:spcAft>
                          <a:spcPts val="0"/>
                        </a:spcAft>
                        <a:buNone/>
                      </a:pPr>
                      <a:r>
                        <a:rPr lang="en-ZA" sz="1100" b="1" i="0" u="none" strike="noStrike" noProof="0">
                          <a:solidFill>
                            <a:srgbClr val="FFFFFF"/>
                          </a:solidFill>
                          <a:effectLst/>
                          <a:latin typeface="Calibri"/>
                        </a:rPr>
                        <a:t>2.4 Online platform to promote and market our business. </a:t>
                      </a:r>
                      <a:endParaRPr lang="en-US" sz="1100" b="1" i="0" u="none" strike="noStrike" noProof="0">
                        <a:solidFill>
                          <a:srgbClr val="FFFFFF"/>
                        </a:solidFill>
                        <a:effectLst/>
                        <a:latin typeface="Calibri"/>
                      </a:endParaRPr>
                    </a:p>
                    <a:p>
                      <a:pPr marL="457200" lvl="0">
                        <a:lnSpc>
                          <a:spcPct val="114999"/>
                        </a:lnSpc>
                        <a:spcAft>
                          <a:spcPts val="0"/>
                        </a:spcAft>
                        <a:buNone/>
                      </a:pPr>
                      <a:r>
                        <a:rPr lang="en-ZA" sz="1100" b="1" i="0" u="none" strike="noStrike" noProof="0">
                          <a:solidFill>
                            <a:srgbClr val="FFFFFF"/>
                          </a:solidFill>
                          <a:effectLst/>
                          <a:latin typeface="Calibri"/>
                        </a:rPr>
                        <a:t>2.5 App planning </a:t>
                      </a:r>
                      <a:endParaRPr lang="en-ZA" b="1" i="0" u="none" strike="noStrike" noProof="0">
                        <a:solidFill>
                          <a:srgbClr val="FFFFFF"/>
                        </a:solidFill>
                        <a:latin typeface="Calibri"/>
                      </a:endParaRPr>
                    </a:p>
                  </a:txBody>
                  <a:tcPr marL="36228" marR="36228" marT="0" marB="0"/>
                </a:tc>
                <a:tc>
                  <a:txBody>
                    <a:bodyPr/>
                    <a:lstStyle/>
                    <a:p>
                      <a:pPr marL="457200">
                        <a:lnSpc>
                          <a:spcPct val="115000"/>
                        </a:lnSpc>
                        <a:spcAft>
                          <a:spcPts val="0"/>
                        </a:spcAft>
                        <a:tabLst>
                          <a:tab pos="270510" algn="l"/>
                        </a:tabLst>
                      </a:pPr>
                      <a:r>
                        <a:rPr lang="en-GB" sz="1100">
                          <a:effectLst/>
                        </a:rPr>
                        <a:t>Milestone 3</a:t>
                      </a:r>
                      <a:endParaRPr lang="en-ZA" sz="1100">
                        <a:effectLst/>
                      </a:endParaRPr>
                    </a:p>
                    <a:p>
                      <a:pPr marL="457200">
                        <a:lnSpc>
                          <a:spcPct val="115000"/>
                        </a:lnSpc>
                        <a:spcAft>
                          <a:spcPts val="0"/>
                        </a:spcAft>
                        <a:tabLst>
                          <a:tab pos="270510" algn="l"/>
                        </a:tabLst>
                      </a:pPr>
                      <a:endParaRPr lang="en-GB" sz="1100">
                        <a:effectLst/>
                      </a:endParaRPr>
                    </a:p>
                    <a:p>
                      <a:pPr marL="457200">
                        <a:lnSpc>
                          <a:spcPct val="115000"/>
                        </a:lnSpc>
                        <a:spcAft>
                          <a:spcPts val="0"/>
                        </a:spcAft>
                        <a:tabLst>
                          <a:tab pos="270510" algn="l"/>
                        </a:tabLst>
                      </a:pPr>
                      <a:endParaRPr lang="en-GB" sz="1100">
                        <a:effectLst/>
                      </a:endParaRPr>
                    </a:p>
                    <a:p>
                      <a:pPr marL="457200" lvl="0" indent="0">
                        <a:lnSpc>
                          <a:spcPct val="114999"/>
                        </a:lnSpc>
                        <a:spcAft>
                          <a:spcPts val="0"/>
                        </a:spcAft>
                        <a:buNone/>
                      </a:pPr>
                      <a:r>
                        <a:rPr lang="en-GB" sz="1100" b="1" i="0" u="none" strike="noStrike" noProof="0">
                          <a:solidFill>
                            <a:srgbClr val="FFFFFF"/>
                          </a:solidFill>
                          <a:effectLst/>
                          <a:latin typeface="Calibri"/>
                        </a:rPr>
                        <a:t>3.1 Marketing, promotions and branding campaign </a:t>
                      </a:r>
                      <a:endParaRPr lang="en-ZA" sz="1100" b="1" i="0" u="none" strike="noStrike" noProof="0">
                        <a:solidFill>
                          <a:srgbClr val="FFFFFF"/>
                        </a:solidFill>
                        <a:effectLst/>
                        <a:latin typeface="Calibri"/>
                      </a:endParaRPr>
                    </a:p>
                    <a:p>
                      <a:pPr marL="457200" lvl="0">
                        <a:lnSpc>
                          <a:spcPct val="114999"/>
                        </a:lnSpc>
                        <a:spcAft>
                          <a:spcPts val="0"/>
                        </a:spcAft>
                        <a:buNone/>
                        <a:tabLst>
                          <a:tab pos="270510" algn="l"/>
                        </a:tabLst>
                      </a:pPr>
                      <a:endParaRPr lang="en-ZA" sz="1100" b="1" i="0" u="none" strike="noStrike" noProof="0">
                        <a:solidFill>
                          <a:srgbClr val="FFFFFF"/>
                        </a:solidFill>
                        <a:effectLst/>
                        <a:latin typeface="Calibri"/>
                      </a:endParaRPr>
                    </a:p>
                    <a:p>
                      <a:pPr marL="457200" lvl="0">
                        <a:lnSpc>
                          <a:spcPct val="114999"/>
                        </a:lnSpc>
                        <a:spcAft>
                          <a:spcPts val="0"/>
                        </a:spcAft>
                        <a:buNone/>
                      </a:pPr>
                      <a:r>
                        <a:rPr lang="en-GB" sz="1100" b="1" i="0" u="none" strike="noStrike" noProof="0">
                          <a:solidFill>
                            <a:srgbClr val="FFFFFF"/>
                          </a:solidFill>
                          <a:effectLst/>
                          <a:latin typeface="Calibri"/>
                        </a:rPr>
                        <a:t>3.2. Expansion to the location, and other far distance places</a:t>
                      </a:r>
                      <a:endParaRPr lang="en-ZA"/>
                    </a:p>
                  </a:txBody>
                  <a:tcPr marL="36228" marR="36228" marT="0" marB="0"/>
                </a:tc>
                <a:extLst>
                  <a:ext uri="{0D108BD9-81ED-4DB2-BD59-A6C34878D82A}">
                    <a16:rowId xmlns:a16="http://schemas.microsoft.com/office/drawing/2014/main" val="4077957095"/>
                  </a:ext>
                </a:extLst>
              </a:tr>
              <a:tr h="1312139">
                <a:tc>
                  <a:txBody>
                    <a:bodyPr/>
                    <a:lstStyle/>
                    <a:p>
                      <a:pPr marL="457200">
                        <a:lnSpc>
                          <a:spcPct val="115000"/>
                        </a:lnSpc>
                        <a:spcAft>
                          <a:spcPts val="0"/>
                        </a:spcAft>
                        <a:tabLst>
                          <a:tab pos="270510" algn="l"/>
                        </a:tabLst>
                      </a:pPr>
                      <a:r>
                        <a:rPr lang="en-GB" sz="1100">
                          <a:effectLst/>
                        </a:rPr>
                        <a:t>Decision criteria for each milestone </a:t>
                      </a:r>
                      <a:endParaRPr lang="en-ZA" sz="1100">
                        <a:effectLst/>
                      </a:endParaRPr>
                    </a:p>
                  </a:txBody>
                  <a:tcPr marL="36228" marR="36228" marT="0" marB="0">
                    <a:solidFill>
                      <a:schemeClr val="accent6">
                        <a:lumMod val="60000"/>
                        <a:lumOff val="40000"/>
                      </a:schemeClr>
                    </a:solidFill>
                  </a:tcPr>
                </a:tc>
                <a:tc>
                  <a:txBody>
                    <a:bodyPr/>
                    <a:lstStyle/>
                    <a:p>
                      <a:pPr marL="457200" lvl="0">
                        <a:lnSpc>
                          <a:spcPct val="114999"/>
                        </a:lnSpc>
                        <a:spcAft>
                          <a:spcPts val="0"/>
                        </a:spcAft>
                        <a:buNone/>
                      </a:pPr>
                      <a:r>
                        <a:rPr lang="en-GB" sz="1100" b="0" i="0" u="none" strike="noStrike" noProof="0">
                          <a:solidFill>
                            <a:srgbClr val="000000"/>
                          </a:solidFill>
                          <a:effectLst/>
                          <a:latin typeface="Calibri"/>
                        </a:rPr>
                        <a:t>Milestone 1 will be achieved one a route or area has been identified. A marketing strategy will be put in place. The creation of the application and contract of employment. Doing company registration and creating a business account.</a:t>
                      </a:r>
                    </a:p>
                  </a:txBody>
                  <a:tcPr marL="36228" marR="36228" marT="0" marB="0"/>
                </a:tc>
                <a:tc>
                  <a:txBody>
                    <a:bodyPr/>
                    <a:lstStyle/>
                    <a:p>
                      <a:pPr marL="457200" marR="0" lvl="0" indent="0" algn="l">
                        <a:lnSpc>
                          <a:spcPct val="114999"/>
                        </a:lnSpc>
                        <a:spcBef>
                          <a:spcPts val="0"/>
                        </a:spcBef>
                        <a:spcAft>
                          <a:spcPts val="0"/>
                        </a:spcAft>
                        <a:buNone/>
                      </a:pPr>
                      <a:r>
                        <a:rPr lang="en-GB" sz="1100" b="0" i="0" u="none" strike="noStrike" noProof="0">
                          <a:solidFill>
                            <a:srgbClr val="000000"/>
                          </a:solidFill>
                          <a:effectLst/>
                          <a:latin typeface="Calibri"/>
                        </a:rPr>
                        <a:t>Milestone 2 will be achieved when we are operational. Creation of platform for clients. Partnerships with local businesses in identified area.</a:t>
                      </a:r>
                    </a:p>
                  </a:txBody>
                  <a:tcPr marL="36228" marR="36228" marT="0" marB="0"/>
                </a:tc>
                <a:tc>
                  <a:txBody>
                    <a:bodyPr/>
                    <a:lstStyle/>
                    <a:p>
                      <a:pPr marL="457200" lvl="0">
                        <a:lnSpc>
                          <a:spcPct val="114999"/>
                        </a:lnSpc>
                        <a:spcAft>
                          <a:spcPts val="1000"/>
                        </a:spcAft>
                        <a:buNone/>
                      </a:pPr>
                      <a:r>
                        <a:rPr lang="en-GB" sz="1100" b="0" i="0" u="none" strike="noStrike" noProof="0">
                          <a:solidFill>
                            <a:srgbClr val="000000"/>
                          </a:solidFill>
                          <a:effectLst/>
                          <a:latin typeface="Calibri"/>
                        </a:rPr>
                        <a:t>Milestone 3 will  be achieved by marketing on all social media platforms, putting up posters, banners, billboards and radio ads. We will also do promotions and branding. </a:t>
                      </a:r>
                      <a:endParaRPr lang="en-US"/>
                    </a:p>
                    <a:p>
                      <a:pPr marL="457200" lvl="0">
                        <a:lnSpc>
                          <a:spcPct val="114999"/>
                        </a:lnSpc>
                        <a:spcAft>
                          <a:spcPts val="1000"/>
                        </a:spcAft>
                        <a:buNone/>
                      </a:pPr>
                      <a:r>
                        <a:rPr lang="en-GB" sz="1100" b="0" i="0" u="none" strike="noStrike" noProof="0">
                          <a:solidFill>
                            <a:srgbClr val="000000"/>
                          </a:solidFill>
                          <a:effectLst/>
                          <a:latin typeface="Calibri"/>
                        </a:rPr>
                        <a:t>Expansion could include upgrades to the bicycles.</a:t>
                      </a:r>
                    </a:p>
                  </a:txBody>
                  <a:tcPr marL="36228" marR="36228" marT="0" marB="0"/>
                </a:tc>
                <a:extLst>
                  <a:ext uri="{0D108BD9-81ED-4DB2-BD59-A6C34878D82A}">
                    <a16:rowId xmlns:a16="http://schemas.microsoft.com/office/drawing/2014/main" val="3586135658"/>
                  </a:ext>
                </a:extLst>
              </a:tr>
              <a:tr h="821744">
                <a:tc>
                  <a:txBody>
                    <a:bodyPr/>
                    <a:lstStyle/>
                    <a:p>
                      <a:pPr marL="457200">
                        <a:lnSpc>
                          <a:spcPct val="115000"/>
                        </a:lnSpc>
                        <a:spcAft>
                          <a:spcPts val="0"/>
                        </a:spcAft>
                        <a:tabLst>
                          <a:tab pos="270510" algn="l"/>
                        </a:tabLst>
                      </a:pPr>
                      <a:r>
                        <a:rPr lang="en-GB" sz="1100">
                          <a:effectLst/>
                        </a:rPr>
                        <a:t>Deliverable(s) per milestone.</a:t>
                      </a:r>
                      <a:endParaRPr lang="en-ZA" sz="1100">
                        <a:effectLst/>
                      </a:endParaRPr>
                    </a:p>
                  </a:txBody>
                  <a:tcPr marL="36228" marR="36228" marT="0" marB="0">
                    <a:solidFill>
                      <a:schemeClr val="accent6">
                        <a:lumMod val="60000"/>
                        <a:lumOff val="40000"/>
                      </a:schemeClr>
                    </a:solidFill>
                  </a:tcPr>
                </a:tc>
                <a:tc>
                  <a:txBody>
                    <a:bodyPr/>
                    <a:lstStyle/>
                    <a:p>
                      <a:pPr marL="457200" lvl="0">
                        <a:lnSpc>
                          <a:spcPct val="114999"/>
                        </a:lnSpc>
                        <a:spcAft>
                          <a:spcPts val="0"/>
                        </a:spcAft>
                        <a:buNone/>
                      </a:pPr>
                      <a:r>
                        <a:rPr lang="en-GB" sz="1100" b="0" i="0" u="none" strike="noStrike" noProof="0">
                          <a:solidFill>
                            <a:srgbClr val="000000"/>
                          </a:solidFill>
                          <a:effectLst/>
                          <a:latin typeface="Calibri"/>
                        </a:rPr>
                        <a:t>Drivers will be employed, and potential paying customers are identified. Business ready to be operational.</a:t>
                      </a:r>
                      <a:endParaRPr lang="en-US"/>
                    </a:p>
                  </a:txBody>
                  <a:tcPr marL="36228" marR="36228" marT="0" marB="0"/>
                </a:tc>
                <a:tc>
                  <a:txBody>
                    <a:bodyPr/>
                    <a:lstStyle/>
                    <a:p>
                      <a:pPr marL="457200">
                        <a:lnSpc>
                          <a:spcPct val="115000"/>
                        </a:lnSpc>
                        <a:spcAft>
                          <a:spcPts val="0"/>
                        </a:spcAft>
                      </a:pPr>
                      <a:r>
                        <a:rPr lang="en-GB" sz="1100">
                          <a:effectLst/>
                          <a:latin typeface="Calibri"/>
                          <a:ea typeface="Times New Roman" panose="02020603050405020304" pitchFamily="18" charset="0"/>
                          <a:cs typeface="Times New Roman"/>
                        </a:rPr>
                        <a:t>Testing of online platform and fee per session discussions with facilitators;  Marketing to find clients</a:t>
                      </a:r>
                      <a:endParaRPr lang="en-ZA" sz="1100">
                        <a:effectLst/>
                        <a:latin typeface="Calibri"/>
                        <a:ea typeface="Times New Roman" panose="02020603050405020304" pitchFamily="18" charset="0"/>
                        <a:cs typeface="Times New Roman"/>
                      </a:endParaRPr>
                    </a:p>
                  </a:txBody>
                  <a:tcPr marL="36228" marR="36228" marT="0" marB="0"/>
                </a:tc>
                <a:tc>
                  <a:txBody>
                    <a:bodyPr/>
                    <a:lstStyle/>
                    <a:p>
                      <a:pPr marL="457200" lvl="0">
                        <a:lnSpc>
                          <a:spcPct val="114999"/>
                        </a:lnSpc>
                        <a:spcAft>
                          <a:spcPts val="1000"/>
                        </a:spcAft>
                        <a:buNone/>
                      </a:pPr>
                      <a:r>
                        <a:rPr lang="en-US" sz="1100" b="0" i="0" u="none" strike="noStrike" noProof="0">
                          <a:solidFill>
                            <a:srgbClr val="000000"/>
                          </a:solidFill>
                          <a:effectLst/>
                          <a:latin typeface="Calibri"/>
                        </a:rPr>
                        <a:t>Marketing campaign, branding and expansion archived</a:t>
                      </a:r>
                      <a:r>
                        <a:rPr lang="en-GB" sz="1100">
                          <a:effectLst/>
                        </a:rPr>
                        <a:t>  </a:t>
                      </a:r>
                      <a:endParaRPr lang="en-US"/>
                    </a:p>
                    <a:p>
                      <a:pPr marL="457200" lvl="0">
                        <a:lnSpc>
                          <a:spcPct val="114999"/>
                        </a:lnSpc>
                        <a:spcAft>
                          <a:spcPts val="1000"/>
                        </a:spcAft>
                        <a:buNone/>
                        <a:tabLst>
                          <a:tab pos="270510" algn="l"/>
                        </a:tabLst>
                      </a:pPr>
                      <a:endParaRPr lang="en-ZA" sz="1100">
                        <a:effectLst/>
                        <a:latin typeface="Calibri"/>
                        <a:cs typeface="Times New Roman"/>
                      </a:endParaRPr>
                    </a:p>
                  </a:txBody>
                  <a:tcPr marL="36228" marR="36228" marT="0" marB="0"/>
                </a:tc>
                <a:extLst>
                  <a:ext uri="{0D108BD9-81ED-4DB2-BD59-A6C34878D82A}">
                    <a16:rowId xmlns:a16="http://schemas.microsoft.com/office/drawing/2014/main" val="4060679432"/>
                  </a:ext>
                </a:extLst>
              </a:tr>
              <a:tr h="1312139">
                <a:tc>
                  <a:txBody>
                    <a:bodyPr/>
                    <a:lstStyle/>
                    <a:p>
                      <a:pPr marL="457200">
                        <a:lnSpc>
                          <a:spcPct val="115000"/>
                        </a:lnSpc>
                        <a:spcAft>
                          <a:spcPts val="0"/>
                        </a:spcAft>
                        <a:tabLst>
                          <a:tab pos="270510" algn="l"/>
                        </a:tabLst>
                      </a:pPr>
                      <a:r>
                        <a:rPr lang="en-GB" sz="1100">
                          <a:effectLst/>
                        </a:rPr>
                        <a:t>Activities per milestone </a:t>
                      </a:r>
                      <a:endParaRPr lang="en-ZA" sz="1100">
                        <a:effectLst/>
                      </a:endParaRPr>
                    </a:p>
                  </a:txBody>
                  <a:tcPr marL="36228" marR="36228" marT="0" marB="0">
                    <a:solidFill>
                      <a:schemeClr val="accent6">
                        <a:lumMod val="60000"/>
                        <a:lumOff val="40000"/>
                      </a:schemeClr>
                    </a:solidFill>
                  </a:tcPr>
                </a:tc>
                <a:tc>
                  <a:txBody>
                    <a:bodyPr/>
                    <a:lstStyle/>
                    <a:p>
                      <a:pPr marL="457200" lvl="0">
                        <a:lnSpc>
                          <a:spcPct val="114999"/>
                        </a:lnSpc>
                        <a:spcAft>
                          <a:spcPts val="1000"/>
                        </a:spcAft>
                        <a:buNone/>
                      </a:pPr>
                      <a:r>
                        <a:rPr lang="en-GB" sz="1100" b="0" i="0" u="none" strike="noStrike" noProof="0">
                          <a:solidFill>
                            <a:srgbClr val="000000"/>
                          </a:solidFill>
                          <a:effectLst/>
                          <a:latin typeface="Calibri"/>
                        </a:rPr>
                        <a:t>Marketing, promotion, company registration </a:t>
                      </a:r>
                      <a:endParaRPr lang="en-US" b="0" i="0" u="none" strike="noStrike" noProof="0">
                        <a:solidFill>
                          <a:srgbClr val="000000"/>
                        </a:solidFill>
                        <a:latin typeface="Calibri"/>
                      </a:endParaRPr>
                    </a:p>
                    <a:p>
                      <a:pPr lvl="0">
                        <a:lnSpc>
                          <a:spcPct val="114999"/>
                        </a:lnSpc>
                        <a:spcAft>
                          <a:spcPts val="0"/>
                        </a:spcAft>
                        <a:buNone/>
                      </a:pPr>
                      <a:endParaRPr lang="en-ZA" sz="1100">
                        <a:effectLst/>
                        <a:latin typeface="Arial"/>
                        <a:cs typeface="Times New Roman"/>
                      </a:endParaRPr>
                    </a:p>
                  </a:txBody>
                  <a:tcPr marL="36228" marR="36228" marT="0" marB="0"/>
                </a:tc>
                <a:tc>
                  <a:txBody>
                    <a:bodyPr/>
                    <a:lstStyle/>
                    <a:p>
                      <a:pPr marL="457200">
                        <a:lnSpc>
                          <a:spcPct val="115000"/>
                        </a:lnSpc>
                        <a:spcAft>
                          <a:spcPts val="1000"/>
                        </a:spcAft>
                      </a:pPr>
                      <a:r>
                        <a:rPr lang="en-GB" sz="1100">
                          <a:effectLst/>
                          <a:latin typeface="Calibri"/>
                          <a:cs typeface="Times New Roman"/>
                        </a:rPr>
                        <a:t>Marketing to find clients</a:t>
                      </a:r>
                      <a:r>
                        <a:rPr lang="en-ZA" sz="1100" baseline="0">
                          <a:effectLst/>
                          <a:latin typeface="Calibri"/>
                          <a:cs typeface="Times New Roman"/>
                        </a:rPr>
                        <a:t> – clint sign –up form with payment system in place</a:t>
                      </a:r>
                      <a:endParaRPr lang="en-GB" sz="1100">
                        <a:effectLst/>
                      </a:endParaRPr>
                    </a:p>
                  </a:txBody>
                  <a:tcPr marL="36228" marR="36228" marT="0" marB="0"/>
                </a:tc>
                <a:tc>
                  <a:txBody>
                    <a:bodyPr/>
                    <a:lstStyle/>
                    <a:p>
                      <a:pPr lvl="0">
                        <a:lnSpc>
                          <a:spcPct val="114999"/>
                        </a:lnSpc>
                        <a:spcAft>
                          <a:spcPts val="0"/>
                        </a:spcAft>
                        <a:buNone/>
                      </a:pPr>
                      <a:r>
                        <a:rPr lang="en-US" sz="1100" b="0" i="0" u="none" strike="noStrike" noProof="0">
                          <a:solidFill>
                            <a:srgbClr val="000000"/>
                          </a:solidFill>
                          <a:effectLst/>
                          <a:latin typeface="Arial"/>
                        </a:rPr>
                        <a:t>Social media marketing, printing banners, billboard, pullup banners, branded shirts and caps. Buying extra containers</a:t>
                      </a:r>
                      <a:endParaRPr lang="en-US"/>
                    </a:p>
                    <a:p>
                      <a:pPr lvl="0">
                        <a:lnSpc>
                          <a:spcPct val="114999"/>
                        </a:lnSpc>
                        <a:spcAft>
                          <a:spcPts val="0"/>
                        </a:spcAft>
                        <a:buNone/>
                      </a:pPr>
                      <a:endParaRPr lang="en-ZA" sz="1100">
                        <a:effectLst/>
                        <a:latin typeface="Arial"/>
                        <a:cs typeface="Times New Roman"/>
                      </a:endParaRPr>
                    </a:p>
                  </a:txBody>
                  <a:tcPr marL="36228" marR="36228" marT="0" marB="0"/>
                </a:tc>
                <a:extLst>
                  <a:ext uri="{0D108BD9-81ED-4DB2-BD59-A6C34878D82A}">
                    <a16:rowId xmlns:a16="http://schemas.microsoft.com/office/drawing/2014/main" val="2785973725"/>
                  </a:ext>
                </a:extLst>
              </a:tr>
              <a:tr h="609681">
                <a:tc gridSpan="4">
                  <a:txBody>
                    <a:bodyPr/>
                    <a:lstStyle/>
                    <a:p>
                      <a:pPr marL="457200">
                        <a:lnSpc>
                          <a:spcPct val="115000"/>
                        </a:lnSpc>
                        <a:spcAft>
                          <a:spcPts val="0"/>
                        </a:spcAft>
                        <a:tabLst>
                          <a:tab pos="270510" algn="l"/>
                        </a:tabLst>
                      </a:pPr>
                      <a:r>
                        <a:rPr lang="en-GB" sz="1100">
                          <a:effectLst/>
                        </a:rPr>
                        <a:t> </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indent="0" algn="l" defTabSz="914400" rtl="0" eaLnBrk="1" fontAlgn="auto" latinLnBrk="0" hangingPunct="1">
                        <a:lnSpc>
                          <a:spcPct val="115000"/>
                        </a:lnSpc>
                        <a:spcBef>
                          <a:spcPts val="0"/>
                        </a:spcBef>
                        <a:spcAft>
                          <a:spcPts val="0"/>
                        </a:spcAft>
                        <a:buClrTx/>
                        <a:buSzTx/>
                        <a:buFontTx/>
                        <a:buNone/>
                        <a:tabLst>
                          <a:tab pos="270510" algn="l"/>
                        </a:tabLst>
                        <a:defRPr/>
                      </a:pPr>
                      <a:r>
                        <a:rPr lang="en-GB" sz="1400">
                          <a:solidFill>
                            <a:schemeClr val="tx1"/>
                          </a:solidFill>
                          <a:effectLst/>
                          <a:highlight>
                            <a:srgbClr val="FFFF00"/>
                          </a:highlight>
                        </a:rPr>
                        <a:t>This example is for</a:t>
                      </a:r>
                      <a:r>
                        <a:rPr lang="en-GB" sz="1400" baseline="0">
                          <a:solidFill>
                            <a:schemeClr val="tx1"/>
                          </a:solidFill>
                          <a:effectLst/>
                          <a:highlight>
                            <a:srgbClr val="FFFF00"/>
                          </a:highlight>
                        </a:rPr>
                        <a:t> a project</a:t>
                      </a:r>
                      <a:endParaRPr lang="en-ZA" sz="11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p>
                      <a:pPr marL="457200">
                        <a:lnSpc>
                          <a:spcPct val="115000"/>
                        </a:lnSpc>
                        <a:spcAft>
                          <a:spcPts val="1000"/>
                        </a:spcAft>
                        <a:tabLst>
                          <a:tab pos="270510" algn="l"/>
                        </a:tabLst>
                      </a:pPr>
                      <a:r>
                        <a:rPr lang="en-GB" sz="1100">
                          <a:effectLst/>
                        </a:rPr>
                        <a:t> </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solidFill>
                      <a:schemeClr val="accent6">
                        <a:lumMod val="60000"/>
                        <a:lumOff val="40000"/>
                      </a:schemeClr>
                    </a:solidFill>
                  </a:tcPr>
                </a:tc>
                <a:tc hMerge="1">
                  <a:txBody>
                    <a:bodyPr/>
                    <a:lstStyle/>
                    <a:p>
                      <a:pPr marL="457200">
                        <a:lnSpc>
                          <a:spcPct val="115000"/>
                        </a:lnSpc>
                        <a:spcAft>
                          <a:spcPts val="0"/>
                        </a:spcAft>
                        <a:tabLst>
                          <a:tab pos="270510" algn="l"/>
                        </a:tabLst>
                      </a:pP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hMerge="1">
                  <a:txBody>
                    <a:bodyPr/>
                    <a:lstStyle/>
                    <a:p>
                      <a:pPr marL="457200">
                        <a:lnSpc>
                          <a:spcPct val="115000"/>
                        </a:lnSpc>
                        <a:spcAft>
                          <a:spcPts val="0"/>
                        </a:spcAft>
                        <a:tabLst>
                          <a:tab pos="270510" algn="l"/>
                        </a:tabLst>
                      </a:pP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hMerge="1">
                  <a:txBody>
                    <a:bodyPr/>
                    <a:lstStyle/>
                    <a:p>
                      <a:pPr marL="457200">
                        <a:lnSpc>
                          <a:spcPct val="115000"/>
                        </a:lnSpc>
                        <a:spcAft>
                          <a:spcPts val="1000"/>
                        </a:spcAft>
                        <a:tabLst>
                          <a:tab pos="270510" algn="l"/>
                        </a:tabLst>
                      </a:pP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extLst>
                  <a:ext uri="{0D108BD9-81ED-4DB2-BD59-A6C34878D82A}">
                    <a16:rowId xmlns:a16="http://schemas.microsoft.com/office/drawing/2014/main" val="1269971475"/>
                  </a:ext>
                </a:extLst>
              </a:tr>
            </a:tbl>
          </a:graphicData>
        </a:graphic>
      </p:graphicFrame>
      <p:sp>
        <p:nvSpPr>
          <p:cNvPr id="5" name="Rectangle 1"/>
          <p:cNvSpPr>
            <a:spLocks noChangeArrowheads="1"/>
          </p:cNvSpPr>
          <p:nvPr/>
        </p:nvSpPr>
        <p:spPr bwMode="auto">
          <a:xfrm>
            <a:off x="3335763" y="51028"/>
            <a:ext cx="3594778"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69790" tIns="45720" rIns="91440" bIns="0" numCol="1" anchor="ctr" anchorCtr="0" compatLnSpc="1">
            <a:prstTxWarp prst="textNoShape">
              <a:avLst/>
            </a:prstTxWarp>
            <a:spAutoFit/>
          </a:bodyPr>
          <a:lstStyle>
            <a:lvl1pPr eaLnBrk="0" fontAlgn="base" hangingPunct="0">
              <a:spcBef>
                <a:spcPct val="0"/>
              </a:spcBef>
              <a:spcAft>
                <a:spcPct val="0"/>
              </a:spcAft>
              <a:tabLst>
                <a:tab pos="269875" algn="l"/>
              </a:tabLst>
              <a:defRPr>
                <a:solidFill>
                  <a:schemeClr val="tx1"/>
                </a:solidFill>
                <a:latin typeface="Arial" panose="020B0604020202020204" pitchFamily="34" charset="0"/>
              </a:defRPr>
            </a:lvl1pPr>
            <a:lvl2pPr eaLnBrk="0" fontAlgn="base" hangingPunct="0">
              <a:spcBef>
                <a:spcPct val="0"/>
              </a:spcBef>
              <a:spcAft>
                <a:spcPct val="0"/>
              </a:spcAft>
              <a:tabLst>
                <a:tab pos="269875" algn="l"/>
              </a:tabLst>
              <a:defRPr>
                <a:solidFill>
                  <a:schemeClr val="tx1"/>
                </a:solidFill>
                <a:latin typeface="Arial" panose="020B0604020202020204" pitchFamily="34" charset="0"/>
              </a:defRPr>
            </a:lvl2pPr>
            <a:lvl3pPr eaLnBrk="0" fontAlgn="base" hangingPunct="0">
              <a:spcBef>
                <a:spcPct val="0"/>
              </a:spcBef>
              <a:spcAft>
                <a:spcPct val="0"/>
              </a:spcAft>
              <a:tabLst>
                <a:tab pos="269875" algn="l"/>
              </a:tabLst>
              <a:defRPr>
                <a:solidFill>
                  <a:schemeClr val="tx1"/>
                </a:solidFill>
                <a:latin typeface="Arial" panose="020B0604020202020204" pitchFamily="34" charset="0"/>
              </a:defRPr>
            </a:lvl3pPr>
            <a:lvl4pPr eaLnBrk="0" fontAlgn="base" hangingPunct="0">
              <a:spcBef>
                <a:spcPct val="0"/>
              </a:spcBef>
              <a:spcAft>
                <a:spcPct val="0"/>
              </a:spcAft>
              <a:tabLst>
                <a:tab pos="269875" algn="l"/>
              </a:tabLst>
              <a:defRPr>
                <a:solidFill>
                  <a:schemeClr val="tx1"/>
                </a:solidFill>
                <a:latin typeface="Arial" panose="020B0604020202020204" pitchFamily="34" charset="0"/>
              </a:defRPr>
            </a:lvl4pPr>
            <a:lvl5pPr eaLnBrk="0" fontAlgn="base" hangingPunct="0">
              <a:spcBef>
                <a:spcPct val="0"/>
              </a:spcBef>
              <a:spcAft>
                <a:spcPct val="0"/>
              </a:spcAft>
              <a:tabLst>
                <a:tab pos="269875" algn="l"/>
              </a:tabLst>
              <a:defRPr>
                <a:solidFill>
                  <a:schemeClr val="tx1"/>
                </a:solidFill>
                <a:latin typeface="Arial" panose="020B0604020202020204" pitchFamily="34" charset="0"/>
              </a:defRPr>
            </a:lvl5pPr>
            <a:lvl6pPr eaLnBrk="0" fontAlgn="base" hangingPunct="0">
              <a:spcBef>
                <a:spcPct val="0"/>
              </a:spcBef>
              <a:spcAft>
                <a:spcPct val="0"/>
              </a:spcAft>
              <a:tabLst>
                <a:tab pos="269875" algn="l"/>
              </a:tabLst>
              <a:defRPr>
                <a:solidFill>
                  <a:schemeClr val="tx1"/>
                </a:solidFill>
                <a:latin typeface="Arial" panose="020B0604020202020204" pitchFamily="34" charset="0"/>
              </a:defRPr>
            </a:lvl6pPr>
            <a:lvl7pPr eaLnBrk="0" fontAlgn="base" hangingPunct="0">
              <a:spcBef>
                <a:spcPct val="0"/>
              </a:spcBef>
              <a:spcAft>
                <a:spcPct val="0"/>
              </a:spcAft>
              <a:tabLst>
                <a:tab pos="269875" algn="l"/>
              </a:tabLst>
              <a:defRPr>
                <a:solidFill>
                  <a:schemeClr val="tx1"/>
                </a:solidFill>
                <a:latin typeface="Arial" panose="020B0604020202020204" pitchFamily="34" charset="0"/>
              </a:defRPr>
            </a:lvl7pPr>
            <a:lvl8pPr eaLnBrk="0" fontAlgn="base" hangingPunct="0">
              <a:spcBef>
                <a:spcPct val="0"/>
              </a:spcBef>
              <a:spcAft>
                <a:spcPct val="0"/>
              </a:spcAft>
              <a:tabLst>
                <a:tab pos="269875" algn="l"/>
              </a:tabLst>
              <a:defRPr>
                <a:solidFill>
                  <a:schemeClr val="tx1"/>
                </a:solidFill>
                <a:latin typeface="Arial" panose="020B0604020202020204" pitchFamily="34" charset="0"/>
              </a:defRPr>
            </a:lvl8pPr>
            <a:lvl9pPr eaLnBrk="0" fontAlgn="base" hangingPunct="0">
              <a:spcBef>
                <a:spcPct val="0"/>
              </a:spcBef>
              <a:spcAft>
                <a:spcPct val="0"/>
              </a:spcAft>
              <a:tabLst>
                <a:tab pos="269875" algn="l"/>
              </a:tabLst>
              <a:defRPr>
                <a:solidFill>
                  <a:schemeClr val="tx1"/>
                </a:solidFill>
                <a:latin typeface="Arial" panose="020B0604020202020204" pitchFamily="34" charset="0"/>
              </a:defRPr>
            </a:lvl9pPr>
          </a:lstStyle>
          <a:p>
            <a:pPr marL="457200" marR="0" lvl="1" indent="0" algn="l" defTabSz="914400" rtl="0" eaLnBrk="0" fontAlgn="base" latinLnBrk="0" hangingPunct="0">
              <a:lnSpc>
                <a:spcPct val="100000"/>
              </a:lnSpc>
              <a:spcBef>
                <a:spcPct val="0"/>
              </a:spcBef>
              <a:spcAft>
                <a:spcPct val="0"/>
              </a:spcAft>
              <a:buClrTx/>
              <a:buSzTx/>
              <a:buFontTx/>
              <a:buAutoNum type="arabicPeriod"/>
              <a:tabLst>
                <a:tab pos="269875" algn="l"/>
              </a:tabLst>
            </a:pPr>
            <a:r>
              <a:rPr kumimoji="0" lang="en-GB" altLang="en-US" sz="1000" b="1" i="0" u="none" strike="noStrike" cap="none" normalizeH="0" baseline="0">
                <a:ln>
                  <a:noFill/>
                </a:ln>
                <a:solidFill>
                  <a:srgbClr val="FF0000"/>
                </a:solidFill>
                <a:effectLst/>
                <a:latin typeface="Arial" panose="020B0604020202020204" pitchFamily="34" charset="0"/>
                <a:cs typeface="Arial" panose="020B0604020202020204" pitchFamily="34" charset="0"/>
              </a:rPr>
              <a:t>Project plan and associated budget:</a:t>
            </a:r>
            <a:endParaRPr kumimoji="0" lang="en-GB" altLang="en-US" sz="11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69875" algn="l"/>
              </a:tabLst>
            </a:pPr>
            <a:r>
              <a:rPr kumimoji="0" lang="en-GB" altLang="en-US" sz="1000" b="0"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Complete the table below to plan for project milestones:</a:t>
            </a:r>
            <a:endParaRPr kumimoji="0" lang="en-ZA" altLang="en-US" sz="9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69875" algn="l"/>
              </a:tabLst>
            </a:pP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3" name="Slide Number Placeholder 2"/>
          <p:cNvSpPr>
            <a:spLocks noGrp="1"/>
          </p:cNvSpPr>
          <p:nvPr>
            <p:ph type="sldNum" sz="quarter" idx="12"/>
          </p:nvPr>
        </p:nvSpPr>
        <p:spPr/>
        <p:txBody>
          <a:bodyPr/>
          <a:lstStyle/>
          <a:p>
            <a:fld id="{3A13282A-35AE-4162-8F01-6922A22D3973}" type="slidenum">
              <a:rPr lang="en-ZA" smtClean="0"/>
              <a:t>12</a:t>
            </a:fld>
            <a:endParaRPr lang="en-ZA"/>
          </a:p>
        </p:txBody>
      </p:sp>
      <p:sp>
        <p:nvSpPr>
          <p:cNvPr id="7" name="TextBox 6">
            <a:extLst>
              <a:ext uri="{FF2B5EF4-FFF2-40B4-BE49-F238E27FC236}">
                <a16:creationId xmlns:a16="http://schemas.microsoft.com/office/drawing/2014/main" id="{A53F3295-12D4-B614-7696-50D121E9F6D0}"/>
              </a:ext>
            </a:extLst>
          </p:cNvPr>
          <p:cNvSpPr txBox="1"/>
          <p:nvPr/>
        </p:nvSpPr>
        <p:spPr>
          <a:xfrm>
            <a:off x="132397" y="56244"/>
            <a:ext cx="2955539" cy="369332"/>
          </a:xfrm>
          <a:prstGeom prst="rect">
            <a:avLst/>
          </a:prstGeom>
          <a:noFill/>
        </p:spPr>
        <p:txBody>
          <a:bodyPr wrap="square" lIns="91440" tIns="45720" rIns="91440" bIns="45720" anchor="t">
            <a:spAutoFit/>
          </a:bodyPr>
          <a:lstStyle/>
          <a:p>
            <a:r>
              <a:rPr lang="en-US" b="1"/>
              <a:t>Slide 6b (Project Example) </a:t>
            </a:r>
            <a:endParaRPr lang="en-ZA"/>
          </a:p>
        </p:txBody>
      </p:sp>
    </p:spTree>
    <p:extLst>
      <p:ext uri="{BB962C8B-B14F-4D97-AF65-F5344CB8AC3E}">
        <p14:creationId xmlns:p14="http://schemas.microsoft.com/office/powerpoint/2010/main" val="1688954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15685" y="674914"/>
          <a:ext cx="11501975" cy="5590984"/>
        </p:xfrm>
        <a:graphic>
          <a:graphicData uri="http://schemas.openxmlformats.org/drawingml/2006/table">
            <a:tbl>
              <a:tblPr firstRow="1" firstCol="1" bandRow="1">
                <a:tableStyleId>{5C22544A-7EE6-4342-B048-85BDC9FD1C3A}</a:tableStyleId>
              </a:tblPr>
              <a:tblGrid>
                <a:gridCol w="3316510">
                  <a:extLst>
                    <a:ext uri="{9D8B030D-6E8A-4147-A177-3AD203B41FA5}">
                      <a16:colId xmlns:a16="http://schemas.microsoft.com/office/drawing/2014/main" val="1503383293"/>
                    </a:ext>
                  </a:extLst>
                </a:gridCol>
                <a:gridCol w="1583897">
                  <a:extLst>
                    <a:ext uri="{9D8B030D-6E8A-4147-A177-3AD203B41FA5}">
                      <a16:colId xmlns:a16="http://schemas.microsoft.com/office/drawing/2014/main" val="2725979918"/>
                    </a:ext>
                  </a:extLst>
                </a:gridCol>
                <a:gridCol w="1672150">
                  <a:extLst>
                    <a:ext uri="{9D8B030D-6E8A-4147-A177-3AD203B41FA5}">
                      <a16:colId xmlns:a16="http://schemas.microsoft.com/office/drawing/2014/main" val="2376464793"/>
                    </a:ext>
                  </a:extLst>
                </a:gridCol>
                <a:gridCol w="1598352">
                  <a:extLst>
                    <a:ext uri="{9D8B030D-6E8A-4147-A177-3AD203B41FA5}">
                      <a16:colId xmlns:a16="http://schemas.microsoft.com/office/drawing/2014/main" val="2357830673"/>
                    </a:ext>
                  </a:extLst>
                </a:gridCol>
                <a:gridCol w="1411827">
                  <a:extLst>
                    <a:ext uri="{9D8B030D-6E8A-4147-A177-3AD203B41FA5}">
                      <a16:colId xmlns:a16="http://schemas.microsoft.com/office/drawing/2014/main" val="2765451191"/>
                    </a:ext>
                  </a:extLst>
                </a:gridCol>
                <a:gridCol w="1919239">
                  <a:extLst>
                    <a:ext uri="{9D8B030D-6E8A-4147-A177-3AD203B41FA5}">
                      <a16:colId xmlns:a16="http://schemas.microsoft.com/office/drawing/2014/main" val="2520847717"/>
                    </a:ext>
                  </a:extLst>
                </a:gridCol>
              </a:tblGrid>
              <a:tr h="1193750">
                <a:tc>
                  <a:txBody>
                    <a:bodyPr/>
                    <a:lstStyle/>
                    <a:p>
                      <a:pPr marL="457200">
                        <a:lnSpc>
                          <a:spcPct val="115000"/>
                        </a:lnSpc>
                        <a:spcAft>
                          <a:spcPts val="0"/>
                        </a:spcAft>
                        <a:tabLst>
                          <a:tab pos="270510" algn="l"/>
                        </a:tabLst>
                      </a:pPr>
                      <a:r>
                        <a:rPr lang="en-GB" sz="1100">
                          <a:effectLst/>
                        </a:rPr>
                        <a:t> </a:t>
                      </a:r>
                      <a:endParaRPr lang="en-ZA" sz="1100">
                        <a:effectLst/>
                      </a:endParaRPr>
                    </a:p>
                    <a:p>
                      <a:pPr marL="457200" marR="0" lvl="0" indent="0" algn="l" defTabSz="914400" rtl="0" eaLnBrk="1" fontAlgn="auto" latinLnBrk="0" hangingPunct="1">
                        <a:lnSpc>
                          <a:spcPct val="115000"/>
                        </a:lnSpc>
                        <a:spcBef>
                          <a:spcPts val="0"/>
                        </a:spcBef>
                        <a:spcAft>
                          <a:spcPts val="0"/>
                        </a:spcAft>
                        <a:buClrTx/>
                        <a:buSzTx/>
                        <a:buFontTx/>
                        <a:buNone/>
                        <a:tabLst>
                          <a:tab pos="270510" algn="l"/>
                        </a:tabLst>
                        <a:defRPr/>
                      </a:pPr>
                      <a:endParaRPr lang="en-ZA" sz="1100" i="1">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0" algn="l" defTabSz="914400" rtl="0" eaLnBrk="1" fontAlgn="auto" latinLnBrk="0" hangingPunct="1">
                        <a:lnSpc>
                          <a:spcPct val="115000"/>
                        </a:lnSpc>
                        <a:spcBef>
                          <a:spcPts val="0"/>
                        </a:spcBef>
                        <a:spcAft>
                          <a:spcPts val="0"/>
                        </a:spcAft>
                        <a:buClrTx/>
                        <a:buSzTx/>
                        <a:buFontTx/>
                        <a:buNone/>
                        <a:tabLst>
                          <a:tab pos="270510" algn="l"/>
                        </a:tabLst>
                        <a:defRPr/>
                      </a:pPr>
                      <a:r>
                        <a:rPr lang="en-GB" sz="1100">
                          <a:solidFill>
                            <a:srgbClr val="FF0000"/>
                          </a:solidFill>
                          <a:effectLst/>
                          <a:highlight>
                            <a:srgbClr val="FFFF00"/>
                          </a:highlight>
                        </a:rPr>
                        <a:t>Table 2 – for a project</a:t>
                      </a:r>
                    </a:p>
                    <a:p>
                      <a:pPr marL="457200">
                        <a:lnSpc>
                          <a:spcPct val="115000"/>
                        </a:lnSpc>
                        <a:spcAft>
                          <a:spcPts val="0"/>
                        </a:spcAft>
                        <a:tabLst>
                          <a:tab pos="270510" algn="l"/>
                        </a:tabLst>
                      </a:pPr>
                      <a:endParaRPr lang="en-GB" sz="1100">
                        <a:effectLst/>
                      </a:endParaRPr>
                    </a:p>
                    <a:p>
                      <a:pPr marL="457200">
                        <a:lnSpc>
                          <a:spcPct val="115000"/>
                        </a:lnSpc>
                        <a:spcAft>
                          <a:spcPts val="0"/>
                        </a:spcAft>
                        <a:tabLst>
                          <a:tab pos="270510" algn="l"/>
                        </a:tabLst>
                      </a:pPr>
                      <a:r>
                        <a:rPr lang="en-GB" sz="1100">
                          <a:effectLst/>
                        </a:rPr>
                        <a:t>Activities </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solidFill>
                      <a:schemeClr val="accent6">
                        <a:lumMod val="60000"/>
                        <a:lumOff val="40000"/>
                      </a:schemeClr>
                    </a:solidFill>
                  </a:tcPr>
                </a:tc>
                <a:tc>
                  <a:txBody>
                    <a:bodyPr/>
                    <a:lstStyle/>
                    <a:p>
                      <a:pPr marL="457200" algn="ctr">
                        <a:lnSpc>
                          <a:spcPct val="115000"/>
                        </a:lnSpc>
                        <a:spcAft>
                          <a:spcPts val="0"/>
                        </a:spcAft>
                        <a:tabLst>
                          <a:tab pos="270510" algn="l"/>
                        </a:tabLst>
                      </a:pPr>
                      <a:r>
                        <a:rPr lang="en-GB" sz="1100">
                          <a:effectLst/>
                        </a:rPr>
                        <a:t>Start Date</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r>
                        <a:rPr lang="en-GB" sz="1100">
                          <a:effectLst/>
                        </a:rPr>
                        <a:t> </a:t>
                      </a:r>
                      <a:endParaRPr lang="en-ZA" sz="1100">
                        <a:effectLst/>
                      </a:endParaRPr>
                    </a:p>
                    <a:p>
                      <a:pPr marL="457200">
                        <a:lnSpc>
                          <a:spcPct val="115000"/>
                        </a:lnSpc>
                        <a:spcAft>
                          <a:spcPts val="0"/>
                        </a:spcAft>
                        <a:tabLst>
                          <a:tab pos="270510" algn="l"/>
                        </a:tabLst>
                      </a:pPr>
                      <a:r>
                        <a:rPr lang="en-GB" sz="1100">
                          <a:effectLst/>
                        </a:rPr>
                        <a:t>Activity duration</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endParaRPr lang="en-ZA" sz="1100">
                        <a:effectLst/>
                      </a:endParaRPr>
                    </a:p>
                    <a:p>
                      <a:pPr marL="457200">
                        <a:lnSpc>
                          <a:spcPct val="115000"/>
                        </a:lnSpc>
                        <a:spcAft>
                          <a:spcPts val="0"/>
                        </a:spcAft>
                        <a:tabLst>
                          <a:tab pos="270510" algn="l"/>
                        </a:tabLst>
                      </a:pPr>
                      <a:r>
                        <a:rPr lang="en-GB" sz="1100">
                          <a:effectLst/>
                        </a:rPr>
                        <a:t>Expected deliverables per activity</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endParaRPr lang="en-ZA" sz="1100">
                        <a:effectLst/>
                      </a:endParaRPr>
                    </a:p>
                    <a:p>
                      <a:pPr marL="457200">
                        <a:lnSpc>
                          <a:spcPct val="115000"/>
                        </a:lnSpc>
                        <a:spcAft>
                          <a:spcPts val="0"/>
                        </a:spcAft>
                        <a:tabLst>
                          <a:tab pos="270510" algn="l"/>
                        </a:tabLst>
                      </a:pPr>
                      <a:r>
                        <a:rPr lang="en-GB" sz="1100">
                          <a:effectLst/>
                        </a:rPr>
                        <a:t>Person/Team Responsible</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endParaRPr lang="en-ZA" sz="1100">
                        <a:effectLst/>
                      </a:endParaRPr>
                    </a:p>
                    <a:p>
                      <a:pPr marL="457200">
                        <a:lnSpc>
                          <a:spcPct val="115000"/>
                        </a:lnSpc>
                        <a:spcAft>
                          <a:spcPts val="1000"/>
                        </a:spcAft>
                        <a:tabLst>
                          <a:tab pos="270510" algn="l"/>
                        </a:tabLst>
                      </a:pPr>
                      <a:r>
                        <a:rPr lang="en-GB" sz="1100">
                          <a:effectLst/>
                        </a:rPr>
                        <a:t>Estimated cost of achieving activity</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extLst>
                  <a:ext uri="{0D108BD9-81ED-4DB2-BD59-A6C34878D82A}">
                    <a16:rowId xmlns:a16="http://schemas.microsoft.com/office/drawing/2014/main" val="590086916"/>
                  </a:ext>
                </a:extLst>
              </a:tr>
              <a:tr h="1193750">
                <a:tc>
                  <a:txBody>
                    <a:bodyPr/>
                    <a:lstStyle/>
                    <a:p>
                      <a:pPr marL="457200">
                        <a:lnSpc>
                          <a:spcPct val="115000"/>
                        </a:lnSpc>
                        <a:spcAft>
                          <a:spcPts val="0"/>
                        </a:spcAft>
                        <a:tabLst>
                          <a:tab pos="270510" algn="l"/>
                        </a:tabLst>
                      </a:pPr>
                      <a:r>
                        <a:rPr lang="en-GB" sz="1100" u="sng">
                          <a:effectLst/>
                        </a:rPr>
                        <a:t>1.Milestone 1</a:t>
                      </a:r>
                      <a:endParaRPr lang="en-ZA" sz="1100">
                        <a:effectLst/>
                      </a:endParaRPr>
                    </a:p>
                    <a:p>
                      <a:pPr marL="457200">
                        <a:lnSpc>
                          <a:spcPct val="115000"/>
                        </a:lnSpc>
                        <a:spcAft>
                          <a:spcPts val="0"/>
                        </a:spcAft>
                        <a:tabLst>
                          <a:tab pos="270510" algn="l"/>
                        </a:tabLst>
                      </a:pPr>
                      <a:r>
                        <a:rPr lang="en-GB" sz="1100">
                          <a:effectLst/>
                        </a:rPr>
                        <a:t> (The milestone mentioned in previous table)</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solidFill>
                      <a:schemeClr val="accent6">
                        <a:lumMod val="60000"/>
                        <a:lumOff val="40000"/>
                      </a:schemeClr>
                    </a:solidFill>
                  </a:tcPr>
                </a:tc>
                <a:tc>
                  <a:txBody>
                    <a:bodyPr/>
                    <a:lstStyle/>
                    <a:p>
                      <a:pPr marL="457200">
                        <a:lnSpc>
                          <a:spcPct val="115000"/>
                        </a:lnSpc>
                        <a:spcAft>
                          <a:spcPts val="0"/>
                        </a:spcAft>
                        <a:tabLst>
                          <a:tab pos="270510" algn="l"/>
                        </a:tabLst>
                      </a:pPr>
                      <a:r>
                        <a:rPr lang="en-GB" sz="1100">
                          <a:effectLst/>
                        </a:rPr>
                        <a:t> </a:t>
                      </a:r>
                      <a:endParaRPr lang="en-ZA" sz="1100">
                        <a:effectLst/>
                      </a:endParaRPr>
                    </a:p>
                    <a:p>
                      <a:pPr marL="457200" algn="l">
                        <a:lnSpc>
                          <a:spcPct val="115000"/>
                        </a:lnSpc>
                        <a:spcAft>
                          <a:spcPts val="0"/>
                        </a:spcAft>
                        <a:tabLst>
                          <a:tab pos="270510" algn="l"/>
                        </a:tabLst>
                      </a:pPr>
                      <a:r>
                        <a:rPr lang="en-GB" sz="1100">
                          <a:effectLst/>
                        </a:rPr>
                        <a:t>01 February 2024</a:t>
                      </a:r>
                      <a:endParaRPr lang="en-ZA" sz="1100">
                        <a:effectLst/>
                      </a:endParaRPr>
                    </a:p>
                  </a:txBody>
                  <a:tcPr marL="36228" marR="36228" marT="0" marB="0"/>
                </a:tc>
                <a:tc>
                  <a:txBody>
                    <a:bodyPr/>
                    <a:lstStyle/>
                    <a:p>
                      <a:pPr marL="457200">
                        <a:lnSpc>
                          <a:spcPct val="115000"/>
                        </a:lnSpc>
                        <a:spcAft>
                          <a:spcPts val="0"/>
                        </a:spcAft>
                        <a:tabLst>
                          <a:tab pos="270510" algn="l"/>
                        </a:tabLst>
                      </a:pPr>
                      <a:br>
                        <a:rPr lang="en-GB" sz="1100">
                          <a:effectLst/>
                        </a:rPr>
                      </a:br>
                      <a:r>
                        <a:rPr lang="en-GB" sz="1100">
                          <a:effectLst/>
                        </a:rPr>
                        <a:t>6 Months </a:t>
                      </a:r>
                      <a:endParaRPr lang="en-ZA" sz="1100">
                        <a:effectLst/>
                      </a:endParaRPr>
                    </a:p>
                    <a:p>
                      <a:pPr marL="457200">
                        <a:lnSpc>
                          <a:spcPct val="115000"/>
                        </a:lnSpc>
                        <a:spcAft>
                          <a:spcPts val="0"/>
                        </a:spcAft>
                        <a:tabLst>
                          <a:tab pos="270510" algn="l"/>
                        </a:tabLst>
                      </a:pPr>
                      <a:r>
                        <a:rPr lang="en-GB" sz="1100">
                          <a:effectLst/>
                        </a:rPr>
                        <a:t> </a:t>
                      </a:r>
                      <a:endParaRPr lang="en-ZA" sz="1100">
                        <a:effectLst/>
                      </a:endParaRPr>
                    </a:p>
                    <a:p>
                      <a:pPr marL="457200">
                        <a:lnSpc>
                          <a:spcPct val="115000"/>
                        </a:lnSpc>
                        <a:spcAft>
                          <a:spcPts val="0"/>
                        </a:spcAft>
                        <a:tabLst>
                          <a:tab pos="228600" algn="l"/>
                        </a:tabLst>
                      </a:pPr>
                      <a:r>
                        <a:rPr lang="en-GB" sz="1100">
                          <a:effectLst/>
                        </a:rPr>
                        <a:t> </a:t>
                      </a:r>
                      <a:endParaRPr lang="en-ZA" sz="1100">
                        <a:effectLst/>
                      </a:endParaRPr>
                    </a:p>
                    <a:p>
                      <a:pPr marL="457200">
                        <a:lnSpc>
                          <a:spcPct val="115000"/>
                        </a:lnSpc>
                        <a:spcAft>
                          <a:spcPts val="0"/>
                        </a:spcAft>
                        <a:tabLst>
                          <a:tab pos="228600" algn="l"/>
                        </a:tabLst>
                      </a:pPr>
                      <a:r>
                        <a:rPr lang="en-GB" sz="1100">
                          <a:effectLst/>
                        </a:rPr>
                        <a:t> </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a:lnSpc>
                          <a:spcPct val="115000"/>
                        </a:lnSpc>
                        <a:spcAft>
                          <a:spcPts val="0"/>
                        </a:spcAft>
                      </a:pPr>
                      <a:r>
                        <a:rPr lang="en-GB" sz="1100">
                          <a:effectLst/>
                        </a:rPr>
                        <a:t> </a:t>
                      </a:r>
                      <a:endParaRPr lang="en-ZA" sz="1100">
                        <a:effectLst/>
                      </a:endParaRPr>
                    </a:p>
                    <a:p>
                      <a:pPr>
                        <a:lnSpc>
                          <a:spcPct val="115000"/>
                        </a:lnSpc>
                        <a:spcAft>
                          <a:spcPts val="0"/>
                        </a:spcAft>
                      </a:pPr>
                      <a:r>
                        <a:rPr lang="en-GB" sz="1100">
                          <a:effectLst/>
                        </a:rPr>
                        <a:t>(1)  e.g., Secure funding</a:t>
                      </a:r>
                      <a:endParaRPr lang="en-ZA"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p>
                      <a:pPr marL="457200">
                        <a:lnSpc>
                          <a:spcPct val="115000"/>
                        </a:lnSpc>
                        <a:spcAft>
                          <a:spcPts val="0"/>
                        </a:spcAft>
                        <a:tabLst>
                          <a:tab pos="270510" algn="l"/>
                        </a:tabLst>
                      </a:pPr>
                      <a:r>
                        <a:rPr lang="en-ZA" sz="1100">
                          <a:effectLst/>
                          <a:latin typeface="Calibri" panose="020F0502020204030204" pitchFamily="34" charset="0"/>
                          <a:ea typeface="Times New Roman" panose="02020603050405020304" pitchFamily="18" charset="0"/>
                          <a:cs typeface="Times New Roman" panose="02020603050405020304" pitchFamily="18" charset="0"/>
                        </a:rPr>
                        <a:t>e.g., Manager</a:t>
                      </a:r>
                    </a:p>
                  </a:txBody>
                  <a:tcPr marL="36228" marR="36228" marT="0" marB="0"/>
                </a:tc>
                <a:tc>
                  <a:txBody>
                    <a:bodyPr/>
                    <a:lstStyle/>
                    <a:p>
                      <a:pPr marL="457200" algn="just">
                        <a:lnSpc>
                          <a:spcPct val="115000"/>
                        </a:lnSpc>
                        <a:spcAft>
                          <a:spcPts val="0"/>
                        </a:spcAft>
                        <a:tabLst>
                          <a:tab pos="270510" algn="l"/>
                        </a:tabLst>
                      </a:pPr>
                      <a:br>
                        <a:rPr lang="en-GB" sz="1100">
                          <a:effectLst/>
                        </a:rPr>
                      </a:br>
                      <a:r>
                        <a:rPr lang="en-GB" sz="1100">
                          <a:effectLst/>
                        </a:rPr>
                        <a:t>e.g., R40 000 </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extLst>
                  <a:ext uri="{0D108BD9-81ED-4DB2-BD59-A6C34878D82A}">
                    <a16:rowId xmlns:a16="http://schemas.microsoft.com/office/drawing/2014/main" val="2743734594"/>
                  </a:ext>
                </a:extLst>
              </a:tr>
              <a:tr h="1193750">
                <a:tc>
                  <a:txBody>
                    <a:bodyPr/>
                    <a:lstStyle/>
                    <a:p>
                      <a:pPr marL="457200">
                        <a:lnSpc>
                          <a:spcPct val="115000"/>
                        </a:lnSpc>
                        <a:spcAft>
                          <a:spcPts val="0"/>
                        </a:spcAft>
                        <a:tabLst>
                          <a:tab pos="270510" algn="l"/>
                        </a:tabLst>
                      </a:pPr>
                      <a:r>
                        <a:rPr lang="en-GB" sz="1100" u="sng">
                          <a:effectLst/>
                        </a:rPr>
                        <a:t>1.Milestone 2</a:t>
                      </a:r>
                      <a:endParaRPr lang="en-ZA" sz="1100">
                        <a:effectLst/>
                      </a:endParaRPr>
                    </a:p>
                    <a:p>
                      <a:pPr marL="457200">
                        <a:lnSpc>
                          <a:spcPct val="115000"/>
                        </a:lnSpc>
                        <a:spcAft>
                          <a:spcPts val="0"/>
                        </a:spcAft>
                        <a:tabLst>
                          <a:tab pos="270510" algn="l"/>
                        </a:tabLst>
                      </a:pPr>
                      <a:endParaRPr lang="en-ZA" sz="1100">
                        <a:effectLst/>
                      </a:endParaRPr>
                    </a:p>
                    <a:p>
                      <a:pPr marL="457200">
                        <a:lnSpc>
                          <a:spcPct val="115000"/>
                        </a:lnSpc>
                        <a:spcAft>
                          <a:spcPts val="0"/>
                        </a:spcAft>
                        <a:tabLst>
                          <a:tab pos="270510" algn="l"/>
                        </a:tabLst>
                      </a:pPr>
                      <a:r>
                        <a:rPr lang="en-GB" sz="1100">
                          <a:effectLst/>
                        </a:rPr>
                        <a:t>Start Business plan development</a:t>
                      </a:r>
                      <a:endParaRPr lang="en-ZA" sz="1100">
                        <a:effectLst/>
                      </a:endParaRPr>
                    </a:p>
                    <a:p>
                      <a:pPr marL="457200">
                        <a:lnSpc>
                          <a:spcPct val="115000"/>
                        </a:lnSpc>
                        <a:spcAft>
                          <a:spcPts val="0"/>
                        </a:spcAft>
                        <a:tabLst>
                          <a:tab pos="270510" algn="l"/>
                        </a:tabLst>
                      </a:pPr>
                      <a:r>
                        <a:rPr lang="en-GB" sz="1100">
                          <a:effectLst/>
                        </a:rPr>
                        <a:t> </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solidFill>
                      <a:schemeClr val="accent6">
                        <a:lumMod val="60000"/>
                        <a:lumOff val="40000"/>
                      </a:schemeClr>
                    </a:solidFill>
                  </a:tcPr>
                </a:tc>
                <a:tc>
                  <a:txBody>
                    <a:bodyPr/>
                    <a:lstStyle/>
                    <a:p>
                      <a:pPr marL="457200">
                        <a:lnSpc>
                          <a:spcPct val="115000"/>
                        </a:lnSpc>
                        <a:spcAft>
                          <a:spcPts val="0"/>
                        </a:spcAft>
                        <a:tabLst>
                          <a:tab pos="270510" algn="l"/>
                        </a:tabLst>
                      </a:pPr>
                      <a:r>
                        <a:rPr lang="en-GB" sz="1100">
                          <a:effectLst/>
                        </a:rPr>
                        <a:t>01 July  2024</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br>
                        <a:rPr lang="en-GB" sz="1100">
                          <a:effectLst/>
                        </a:rPr>
                      </a:br>
                      <a:r>
                        <a:rPr lang="en-GB" sz="1100">
                          <a:effectLst/>
                        </a:rPr>
                        <a:t>   2 Months  </a:t>
                      </a:r>
                      <a:endParaRPr lang="en-ZA" sz="1100">
                        <a:effectLst/>
                      </a:endParaRPr>
                    </a:p>
                    <a:p>
                      <a:pPr marL="457200">
                        <a:lnSpc>
                          <a:spcPct val="115000"/>
                        </a:lnSpc>
                        <a:spcAft>
                          <a:spcPts val="0"/>
                        </a:spcAft>
                        <a:tabLst>
                          <a:tab pos="270510" algn="l"/>
                        </a:tabLst>
                      </a:pPr>
                      <a:r>
                        <a:rPr lang="en-GB" sz="1100">
                          <a:effectLst/>
                        </a:rPr>
                        <a:t> </a:t>
                      </a:r>
                      <a:endParaRPr lang="en-ZA" sz="1100">
                        <a:effectLst/>
                      </a:endParaRPr>
                    </a:p>
                    <a:p>
                      <a:pPr marL="457200">
                        <a:lnSpc>
                          <a:spcPct val="115000"/>
                        </a:lnSpc>
                        <a:spcAft>
                          <a:spcPts val="0"/>
                        </a:spcAft>
                        <a:tabLst>
                          <a:tab pos="270510" algn="l"/>
                        </a:tabLst>
                      </a:pPr>
                      <a:r>
                        <a:rPr lang="en-GB" sz="1100">
                          <a:effectLst/>
                        </a:rPr>
                        <a:t> </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p>
                      <a:pPr marL="457200">
                        <a:lnSpc>
                          <a:spcPct val="115000"/>
                        </a:lnSpc>
                        <a:spcAft>
                          <a:spcPts val="0"/>
                        </a:spcAft>
                        <a:tabLst>
                          <a:tab pos="270510" algn="l"/>
                        </a:tabLst>
                      </a:pPr>
                      <a:r>
                        <a:rPr lang="en-ZA" sz="1100">
                          <a:effectLst/>
                          <a:latin typeface="Calibri" panose="020F0502020204030204" pitchFamily="34" charset="0"/>
                          <a:ea typeface="Times New Roman" panose="02020603050405020304" pitchFamily="18" charset="0"/>
                          <a:cs typeface="Times New Roman" panose="02020603050405020304" pitchFamily="18" charset="0"/>
                        </a:rPr>
                        <a:t>e.g., Hire a reconstruction company</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br>
                        <a:rPr lang="en-GB" sz="1100">
                          <a:effectLst/>
                        </a:rPr>
                      </a:br>
                      <a:r>
                        <a:rPr lang="en-GB" sz="1100">
                          <a:effectLst/>
                        </a:rPr>
                        <a:t>e.g., Founder with assistance of the i-Gym</a:t>
                      </a:r>
                      <a:endParaRPr lang="en-ZA" sz="1100">
                        <a:effectLst/>
                      </a:endParaRPr>
                    </a:p>
                  </a:txBody>
                  <a:tcPr marL="36228" marR="36228" marT="0" marB="0"/>
                </a:tc>
                <a:tc>
                  <a:txBody>
                    <a:bodyPr/>
                    <a:lstStyle/>
                    <a:p>
                      <a:pPr marL="457200" algn="just">
                        <a:lnSpc>
                          <a:spcPct val="115000"/>
                        </a:lnSpc>
                        <a:spcAft>
                          <a:spcPts val="1000"/>
                        </a:spcAft>
                        <a:tabLst>
                          <a:tab pos="270510" algn="l"/>
                        </a:tabLst>
                      </a:pPr>
                      <a:br>
                        <a:rPr lang="en-GB" sz="1100">
                          <a:effectLst/>
                        </a:rPr>
                      </a:br>
                      <a:r>
                        <a:rPr lang="en-GB" sz="1100">
                          <a:effectLst/>
                        </a:rPr>
                        <a:t>e.g., R10 000</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extLst>
                  <a:ext uri="{0D108BD9-81ED-4DB2-BD59-A6C34878D82A}">
                    <a16:rowId xmlns:a16="http://schemas.microsoft.com/office/drawing/2014/main" val="3448949519"/>
                  </a:ext>
                </a:extLst>
              </a:tr>
              <a:tr h="2009734">
                <a:tc>
                  <a:txBody>
                    <a:bodyPr/>
                    <a:lstStyle/>
                    <a:p>
                      <a:pPr marL="457200">
                        <a:lnSpc>
                          <a:spcPct val="115000"/>
                        </a:lnSpc>
                        <a:spcAft>
                          <a:spcPts val="1000"/>
                        </a:spcAft>
                        <a:tabLst>
                          <a:tab pos="270510" algn="l"/>
                        </a:tabLst>
                      </a:pPr>
                      <a:r>
                        <a:rPr lang="en-GB" sz="1100" u="sng">
                          <a:effectLst/>
                        </a:rPr>
                        <a:t>1.Milestone 3</a:t>
                      </a:r>
                      <a:endParaRPr lang="en-ZA" sz="1100">
                        <a:effectLst/>
                      </a:endParaRPr>
                    </a:p>
                    <a:p>
                      <a:pPr marL="0" marR="0" lvl="0" indent="0" algn="l" defTabSz="914400" rtl="0" eaLnBrk="1" fontAlgn="auto" latinLnBrk="0" hangingPunct="1">
                        <a:lnSpc>
                          <a:spcPct val="115000"/>
                        </a:lnSpc>
                        <a:spcBef>
                          <a:spcPts val="0"/>
                        </a:spcBef>
                        <a:spcAft>
                          <a:spcPts val="0"/>
                        </a:spcAft>
                        <a:buClrTx/>
                        <a:buSzTx/>
                        <a:buFontTx/>
                        <a:buNone/>
                        <a:tabLst/>
                        <a:defRPr/>
                      </a:pPr>
                      <a:r>
                        <a:rPr lang="en-GB" sz="1100">
                          <a:solidFill>
                            <a:schemeClr val="tx1"/>
                          </a:solidFill>
                          <a:effectLst/>
                          <a:highlight>
                            <a:srgbClr val="FFFF00"/>
                          </a:highlight>
                        </a:rPr>
                        <a:t>This example is for</a:t>
                      </a:r>
                      <a:r>
                        <a:rPr lang="en-GB" sz="1100" baseline="0">
                          <a:solidFill>
                            <a:schemeClr val="tx1"/>
                          </a:solidFill>
                          <a:effectLst/>
                          <a:highlight>
                            <a:srgbClr val="FFFF00"/>
                          </a:highlight>
                        </a:rPr>
                        <a:t> a project</a:t>
                      </a:r>
                      <a:endParaRPr lang="en-ZA" sz="10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endParaRPr lang="en-ZA" sz="1100">
                        <a:effectLst/>
                      </a:endParaRPr>
                    </a:p>
                  </a:txBody>
                  <a:tcPr marL="36228" marR="36228" marT="0" marB="0">
                    <a:solidFill>
                      <a:schemeClr val="accent6">
                        <a:lumMod val="60000"/>
                        <a:lumOff val="40000"/>
                      </a:schemeClr>
                    </a:solidFill>
                  </a:tcPr>
                </a:tc>
                <a:tc>
                  <a:txBody>
                    <a:bodyPr/>
                    <a:lstStyle/>
                    <a:p>
                      <a:pPr marL="457200">
                        <a:lnSpc>
                          <a:spcPct val="115000"/>
                        </a:lnSpc>
                        <a:spcAft>
                          <a:spcPts val="0"/>
                        </a:spcAft>
                        <a:tabLst>
                          <a:tab pos="270510" algn="l"/>
                        </a:tabLst>
                      </a:pPr>
                      <a:r>
                        <a:rPr lang="en-GB" sz="1100">
                          <a:effectLst/>
                        </a:rPr>
                        <a:t>September 20..</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br>
                        <a:rPr lang="en-GB" sz="1100">
                          <a:effectLst/>
                        </a:rPr>
                      </a:br>
                      <a:r>
                        <a:rPr lang="en-GB" sz="1100">
                          <a:effectLst/>
                        </a:rPr>
                        <a:t>   3 Months </a:t>
                      </a:r>
                      <a:endParaRPr lang="en-ZA" sz="1100">
                        <a:effectLst/>
                      </a:endParaRPr>
                    </a:p>
                    <a:p>
                      <a:pPr marL="457200">
                        <a:lnSpc>
                          <a:spcPct val="115000"/>
                        </a:lnSpc>
                        <a:spcAft>
                          <a:spcPts val="1000"/>
                        </a:spcAft>
                        <a:tabLst>
                          <a:tab pos="270510" algn="l"/>
                        </a:tabLst>
                      </a:pP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a:lnSpc>
                          <a:spcPct val="115000"/>
                        </a:lnSpc>
                        <a:spcAft>
                          <a:spcPts val="0"/>
                        </a:spcAft>
                      </a:pPr>
                      <a:r>
                        <a:rPr lang="en-GB" sz="1100">
                          <a:effectLst/>
                        </a:rPr>
                        <a:t>        </a:t>
                      </a:r>
                    </a:p>
                    <a:p>
                      <a:pPr>
                        <a:lnSpc>
                          <a:spcPct val="115000"/>
                        </a:lnSpc>
                        <a:spcAft>
                          <a:spcPts val="0"/>
                        </a:spcAft>
                      </a:pP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en-GB" sz="1100">
                          <a:effectLst/>
                          <a:latin typeface="Calibri" panose="020F0502020204030204" pitchFamily="34" charset="0"/>
                          <a:ea typeface="Times New Roman" panose="02020603050405020304" pitchFamily="18" charset="0"/>
                          <a:cs typeface="Times New Roman" panose="02020603050405020304" pitchFamily="18" charset="0"/>
                        </a:rPr>
                        <a:t>        e.g., Hire Employees</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tc>
                  <a:txBody>
                    <a:bodyPr/>
                    <a:lstStyle/>
                    <a:p>
                      <a:pPr marL="457200">
                        <a:lnSpc>
                          <a:spcPct val="115000"/>
                        </a:lnSpc>
                        <a:spcAft>
                          <a:spcPts val="0"/>
                        </a:spcAft>
                        <a:tabLst>
                          <a:tab pos="270510" algn="l"/>
                        </a:tabLst>
                      </a:pPr>
                      <a:endParaRPr lang="en-GB" sz="1100">
                        <a:effectLst/>
                      </a:endParaRPr>
                    </a:p>
                    <a:p>
                      <a:pPr marL="457200">
                        <a:lnSpc>
                          <a:spcPct val="115000"/>
                        </a:lnSpc>
                        <a:spcAft>
                          <a:spcPts val="0"/>
                        </a:spcAft>
                        <a:tabLst>
                          <a:tab pos="270510" algn="l"/>
                        </a:tabLst>
                      </a:pPr>
                      <a:endParaRPr lang="en-ZA" sz="1100">
                        <a:effectLst/>
                      </a:endParaRPr>
                    </a:p>
                    <a:p>
                      <a:pPr marL="457200">
                        <a:lnSpc>
                          <a:spcPct val="115000"/>
                        </a:lnSpc>
                        <a:spcAft>
                          <a:spcPts val="0"/>
                        </a:spcAft>
                        <a:tabLst>
                          <a:tab pos="270510" algn="l"/>
                        </a:tabLst>
                      </a:pPr>
                      <a:endParaRPr lang="en-ZA" sz="1100">
                        <a:effectLst/>
                      </a:endParaRPr>
                    </a:p>
                    <a:p>
                      <a:pPr marL="457200">
                        <a:lnSpc>
                          <a:spcPct val="115000"/>
                        </a:lnSpc>
                        <a:spcAft>
                          <a:spcPts val="0"/>
                        </a:spcAft>
                        <a:tabLst>
                          <a:tab pos="270510" algn="l"/>
                        </a:tabLst>
                      </a:pPr>
                      <a:endParaRPr lang="en-ZA" sz="1100">
                        <a:effectLst/>
                      </a:endParaRPr>
                    </a:p>
                    <a:p>
                      <a:pPr marL="457200">
                        <a:lnSpc>
                          <a:spcPct val="115000"/>
                        </a:lnSpc>
                        <a:spcAft>
                          <a:spcPts val="0"/>
                        </a:spcAft>
                        <a:tabLst>
                          <a:tab pos="270510" algn="l"/>
                        </a:tabLst>
                      </a:pPr>
                      <a:endParaRPr lang="en-ZA" sz="1100">
                        <a:effectLst/>
                      </a:endParaRPr>
                    </a:p>
                  </a:txBody>
                  <a:tcPr marL="36228" marR="36228" marT="0" marB="0"/>
                </a:tc>
                <a:tc>
                  <a:txBody>
                    <a:bodyPr/>
                    <a:lstStyle/>
                    <a:p>
                      <a:pPr marL="457200" algn="just">
                        <a:lnSpc>
                          <a:spcPct val="115000"/>
                        </a:lnSpc>
                        <a:spcAft>
                          <a:spcPts val="1000"/>
                        </a:spcAft>
                        <a:tabLst>
                          <a:tab pos="270510" algn="l"/>
                        </a:tabLst>
                      </a:pPr>
                      <a:br>
                        <a:rPr lang="en-GB" sz="1100">
                          <a:effectLst/>
                        </a:rPr>
                      </a:br>
                      <a:r>
                        <a:rPr lang="en-GB" sz="1100">
                          <a:effectLst/>
                        </a:rPr>
                        <a:t>e.g., R10 000</a:t>
                      </a:r>
                      <a:endParaRPr lang="en-ZA"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228" marR="36228" marT="0" marB="0"/>
                </a:tc>
                <a:extLst>
                  <a:ext uri="{0D108BD9-81ED-4DB2-BD59-A6C34878D82A}">
                    <a16:rowId xmlns:a16="http://schemas.microsoft.com/office/drawing/2014/main" val="1891705261"/>
                  </a:ext>
                </a:extLst>
              </a:tr>
            </a:tbl>
          </a:graphicData>
        </a:graphic>
      </p:graphicFrame>
      <p:sp>
        <p:nvSpPr>
          <p:cNvPr id="2" name="Footer Placeholder 1"/>
          <p:cNvSpPr>
            <a:spLocks noGrp="1"/>
          </p:cNvSpPr>
          <p:nvPr>
            <p:ph type="ftr" sz="quarter" idx="11"/>
          </p:nvPr>
        </p:nvSpPr>
        <p:spPr>
          <a:xfrm>
            <a:off x="6493565" y="8503203"/>
            <a:ext cx="4114800" cy="365125"/>
          </a:xfrm>
        </p:spPr>
        <p:txBody>
          <a:bodyPr/>
          <a:lstStyle/>
          <a:p>
            <a:r>
              <a:rPr lang="en-ZA"/>
              <a:t>CUT I-GYM Author E Conradie 2018 Update 2021 Power Point / Business plan TEMPLATE presentation</a:t>
            </a:r>
          </a:p>
        </p:txBody>
      </p:sp>
      <p:sp>
        <p:nvSpPr>
          <p:cNvPr id="3" name="Slide Number Placeholder 2"/>
          <p:cNvSpPr>
            <a:spLocks noGrp="1"/>
          </p:cNvSpPr>
          <p:nvPr>
            <p:ph type="sldNum" sz="quarter" idx="12"/>
          </p:nvPr>
        </p:nvSpPr>
        <p:spPr/>
        <p:txBody>
          <a:bodyPr/>
          <a:lstStyle/>
          <a:p>
            <a:fld id="{3A13282A-35AE-4162-8F01-6922A22D3973}" type="slidenum">
              <a:rPr lang="en-ZA" smtClean="0"/>
              <a:t>13</a:t>
            </a:fld>
            <a:endParaRPr lang="en-ZA"/>
          </a:p>
        </p:txBody>
      </p:sp>
      <p:sp>
        <p:nvSpPr>
          <p:cNvPr id="7" name="TextBox 6">
            <a:extLst>
              <a:ext uri="{FF2B5EF4-FFF2-40B4-BE49-F238E27FC236}">
                <a16:creationId xmlns:a16="http://schemas.microsoft.com/office/drawing/2014/main" id="{6748A1F7-3FE2-90D6-6FC3-A6858891ED01}"/>
              </a:ext>
            </a:extLst>
          </p:cNvPr>
          <p:cNvSpPr txBox="1"/>
          <p:nvPr/>
        </p:nvSpPr>
        <p:spPr>
          <a:xfrm>
            <a:off x="318814" y="301852"/>
            <a:ext cx="3421923" cy="369332"/>
          </a:xfrm>
          <a:prstGeom prst="rect">
            <a:avLst/>
          </a:prstGeom>
          <a:noFill/>
        </p:spPr>
        <p:txBody>
          <a:bodyPr wrap="square" lIns="91440" tIns="45720" rIns="91440" bIns="45720" anchor="t">
            <a:spAutoFit/>
          </a:bodyPr>
          <a:lstStyle/>
          <a:p>
            <a:r>
              <a:rPr lang="en-US" b="1"/>
              <a:t>Slide 7b (Project Example) </a:t>
            </a:r>
            <a:endParaRPr lang="en-ZA"/>
          </a:p>
        </p:txBody>
      </p:sp>
    </p:spTree>
    <p:extLst>
      <p:ext uri="{BB962C8B-B14F-4D97-AF65-F5344CB8AC3E}">
        <p14:creationId xmlns:p14="http://schemas.microsoft.com/office/powerpoint/2010/main" val="2143022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6A1FD-2962-CD24-4C3C-9FC7ABEC31C9}"/>
              </a:ext>
            </a:extLst>
          </p:cNvPr>
          <p:cNvSpPr>
            <a:spLocks noGrp="1"/>
          </p:cNvSpPr>
          <p:nvPr>
            <p:ph type="title"/>
          </p:nvPr>
        </p:nvSpPr>
        <p:spPr>
          <a:xfrm>
            <a:off x="838200" y="71212"/>
            <a:ext cx="10515600" cy="806904"/>
          </a:xfrm>
        </p:spPr>
        <p:txBody>
          <a:bodyPr>
            <a:noAutofit/>
          </a:bodyPr>
          <a:lstStyle/>
          <a:p>
            <a:pPr algn="ctr"/>
            <a:r>
              <a:rPr lang="en-GB" sz="3200" b="1" i="1">
                <a:latin typeface="+mn-lt"/>
              </a:rPr>
              <a:t>SLIDE 8 (Optional)</a:t>
            </a:r>
            <a:br>
              <a:rPr lang="en-GB" sz="3200">
                <a:latin typeface="+mn-lt"/>
              </a:rPr>
            </a:br>
            <a:r>
              <a:rPr lang="en-GB" sz="3200">
                <a:latin typeface="+mn-lt"/>
              </a:rPr>
              <a:t>Brief PROJECT TIMELINE Summary</a:t>
            </a:r>
            <a:endParaRPr lang="en-ZA" sz="3200">
              <a:latin typeface="+mn-lt"/>
            </a:endParaRPr>
          </a:p>
        </p:txBody>
      </p:sp>
      <p:sp>
        <p:nvSpPr>
          <p:cNvPr id="3" name="Content Placeholder 2">
            <a:extLst>
              <a:ext uri="{FF2B5EF4-FFF2-40B4-BE49-F238E27FC236}">
                <a16:creationId xmlns:a16="http://schemas.microsoft.com/office/drawing/2014/main" id="{ED7A023E-DB58-268D-91F6-3D6CC40E189F}"/>
              </a:ext>
            </a:extLst>
          </p:cNvPr>
          <p:cNvSpPr>
            <a:spLocks noGrp="1"/>
          </p:cNvSpPr>
          <p:nvPr>
            <p:ph idx="1"/>
          </p:nvPr>
        </p:nvSpPr>
        <p:spPr>
          <a:xfrm>
            <a:off x="624115" y="1071154"/>
            <a:ext cx="11103428" cy="5183029"/>
          </a:xfrm>
        </p:spPr>
        <p:txBody>
          <a:bodyPr vert="horz" lIns="91440" tIns="45720" rIns="91440" bIns="45720" rtlCol="0" anchor="t">
            <a:normAutofit/>
          </a:bodyPr>
          <a:lstStyle/>
          <a:p>
            <a:pPr marL="0" indent="0">
              <a:buNone/>
            </a:pPr>
            <a:r>
              <a:rPr lang="en-GB"/>
              <a:t>Please fill these bubbles with your 2025/26/27 progress estimation</a:t>
            </a:r>
            <a:endParaRPr lang="en-ZA"/>
          </a:p>
        </p:txBody>
      </p:sp>
      <p:sp>
        <p:nvSpPr>
          <p:cNvPr id="5" name="Slide Number Placeholder 4">
            <a:extLst>
              <a:ext uri="{FF2B5EF4-FFF2-40B4-BE49-F238E27FC236}">
                <a16:creationId xmlns:a16="http://schemas.microsoft.com/office/drawing/2014/main" id="{1846D3E5-0D00-260C-C3B9-56CF28A9DDAC}"/>
              </a:ext>
            </a:extLst>
          </p:cNvPr>
          <p:cNvSpPr>
            <a:spLocks noGrp="1"/>
          </p:cNvSpPr>
          <p:nvPr>
            <p:ph type="sldNum" sz="quarter" idx="12"/>
          </p:nvPr>
        </p:nvSpPr>
        <p:spPr/>
        <p:txBody>
          <a:bodyPr/>
          <a:lstStyle/>
          <a:p>
            <a:fld id="{3A13282A-35AE-4162-8F01-6922A22D3973}" type="slidenum">
              <a:rPr lang="en-ZA" smtClean="0"/>
              <a:t>14</a:t>
            </a:fld>
            <a:endParaRPr lang="en-ZA"/>
          </a:p>
        </p:txBody>
      </p:sp>
      <p:sp>
        <p:nvSpPr>
          <p:cNvPr id="6" name="Rectangle: Rounded Corners 5">
            <a:extLst>
              <a:ext uri="{FF2B5EF4-FFF2-40B4-BE49-F238E27FC236}">
                <a16:creationId xmlns:a16="http://schemas.microsoft.com/office/drawing/2014/main" id="{866A84A3-2DF0-BC37-FF9A-16C63B8FE365}"/>
              </a:ext>
            </a:extLst>
          </p:cNvPr>
          <p:cNvSpPr/>
          <p:nvPr/>
        </p:nvSpPr>
        <p:spPr>
          <a:xfrm>
            <a:off x="1095707" y="1618479"/>
            <a:ext cx="2358571" cy="12808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t>Activity:</a:t>
            </a:r>
          </a:p>
          <a:p>
            <a:r>
              <a:rPr lang="en-GB"/>
              <a:t>Starting Date:</a:t>
            </a:r>
          </a:p>
          <a:p>
            <a:r>
              <a:rPr lang="en-GB"/>
              <a:t>Funding needed:</a:t>
            </a:r>
            <a:endParaRPr lang="en-ZA"/>
          </a:p>
        </p:txBody>
      </p:sp>
      <p:sp>
        <p:nvSpPr>
          <p:cNvPr id="7" name="Rectangle: Rounded Corners 6">
            <a:extLst>
              <a:ext uri="{FF2B5EF4-FFF2-40B4-BE49-F238E27FC236}">
                <a16:creationId xmlns:a16="http://schemas.microsoft.com/office/drawing/2014/main" id="{DAB8255B-B961-7B34-330C-6BF373D2DD7C}"/>
              </a:ext>
            </a:extLst>
          </p:cNvPr>
          <p:cNvSpPr/>
          <p:nvPr/>
        </p:nvSpPr>
        <p:spPr>
          <a:xfrm>
            <a:off x="3789483" y="1650829"/>
            <a:ext cx="2177143" cy="1268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dirty="0"/>
              <a:t>Activity:</a:t>
            </a:r>
          </a:p>
          <a:p>
            <a:r>
              <a:rPr lang="en-GB" dirty="0"/>
              <a:t>Starting Date:</a:t>
            </a:r>
          </a:p>
          <a:p>
            <a:r>
              <a:rPr lang="en-GB" dirty="0"/>
              <a:t>Funding needed:</a:t>
            </a:r>
            <a:endParaRPr lang="en-ZA" dirty="0"/>
          </a:p>
        </p:txBody>
      </p:sp>
      <p:sp>
        <p:nvSpPr>
          <p:cNvPr id="8" name="Rectangle: Rounded Corners 7">
            <a:extLst>
              <a:ext uri="{FF2B5EF4-FFF2-40B4-BE49-F238E27FC236}">
                <a16:creationId xmlns:a16="http://schemas.microsoft.com/office/drawing/2014/main" id="{175E0984-2AF8-F076-A150-9FF5BBB5CC74}"/>
              </a:ext>
            </a:extLst>
          </p:cNvPr>
          <p:cNvSpPr/>
          <p:nvPr/>
        </p:nvSpPr>
        <p:spPr>
          <a:xfrm>
            <a:off x="6301831" y="1650829"/>
            <a:ext cx="2220686" cy="12854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t>Activity:</a:t>
            </a:r>
          </a:p>
          <a:p>
            <a:r>
              <a:rPr lang="en-GB"/>
              <a:t>Starting Date:</a:t>
            </a:r>
          </a:p>
          <a:p>
            <a:r>
              <a:rPr lang="en-GB"/>
              <a:t>Funding needed:</a:t>
            </a:r>
            <a:endParaRPr lang="en-ZA"/>
          </a:p>
        </p:txBody>
      </p:sp>
      <p:sp>
        <p:nvSpPr>
          <p:cNvPr id="9" name="Rectangle: Rounded Corners 8">
            <a:extLst>
              <a:ext uri="{FF2B5EF4-FFF2-40B4-BE49-F238E27FC236}">
                <a16:creationId xmlns:a16="http://schemas.microsoft.com/office/drawing/2014/main" id="{4683B5A2-028D-83E6-025D-E8412373C8F9}"/>
              </a:ext>
            </a:extLst>
          </p:cNvPr>
          <p:cNvSpPr/>
          <p:nvPr/>
        </p:nvSpPr>
        <p:spPr>
          <a:xfrm>
            <a:off x="1467492" y="4727579"/>
            <a:ext cx="2358571" cy="1320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t>Activity:</a:t>
            </a:r>
          </a:p>
          <a:p>
            <a:r>
              <a:rPr lang="en-GB"/>
              <a:t>Starting Date:</a:t>
            </a:r>
          </a:p>
          <a:p>
            <a:r>
              <a:rPr lang="en-GB"/>
              <a:t>Funding needed:</a:t>
            </a:r>
            <a:endParaRPr lang="en-ZA"/>
          </a:p>
          <a:p>
            <a:endParaRPr lang="en-ZA"/>
          </a:p>
        </p:txBody>
      </p:sp>
      <p:sp>
        <p:nvSpPr>
          <p:cNvPr id="10" name="Rectangle: Rounded Corners 9">
            <a:extLst>
              <a:ext uri="{FF2B5EF4-FFF2-40B4-BE49-F238E27FC236}">
                <a16:creationId xmlns:a16="http://schemas.microsoft.com/office/drawing/2014/main" id="{93DF5A34-8719-6147-E1FD-9214E15D9443}"/>
              </a:ext>
            </a:extLst>
          </p:cNvPr>
          <p:cNvSpPr/>
          <p:nvPr/>
        </p:nvSpPr>
        <p:spPr>
          <a:xfrm>
            <a:off x="2757135" y="3081176"/>
            <a:ext cx="2220686" cy="1346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t>Activity:</a:t>
            </a:r>
          </a:p>
          <a:p>
            <a:r>
              <a:rPr lang="en-GB"/>
              <a:t>Starting Date:</a:t>
            </a:r>
          </a:p>
          <a:p>
            <a:r>
              <a:rPr lang="en-GB"/>
              <a:t>Funding needed:</a:t>
            </a:r>
            <a:endParaRPr lang="en-ZA"/>
          </a:p>
        </p:txBody>
      </p:sp>
      <p:sp>
        <p:nvSpPr>
          <p:cNvPr id="11" name="Rectangle: Rounded Corners 10">
            <a:extLst>
              <a:ext uri="{FF2B5EF4-FFF2-40B4-BE49-F238E27FC236}">
                <a16:creationId xmlns:a16="http://schemas.microsoft.com/office/drawing/2014/main" id="{AC0B9A7F-FA8A-61A7-B81F-75D3602BC0E7}"/>
              </a:ext>
            </a:extLst>
          </p:cNvPr>
          <p:cNvSpPr/>
          <p:nvPr/>
        </p:nvSpPr>
        <p:spPr>
          <a:xfrm>
            <a:off x="5345687" y="3072287"/>
            <a:ext cx="2220686" cy="12854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t>Activity:</a:t>
            </a:r>
          </a:p>
          <a:p>
            <a:r>
              <a:rPr lang="en-GB"/>
              <a:t>Starting Date:</a:t>
            </a:r>
          </a:p>
          <a:p>
            <a:r>
              <a:rPr lang="en-GB"/>
              <a:t>Funding needed:</a:t>
            </a:r>
            <a:endParaRPr lang="en-ZA"/>
          </a:p>
        </p:txBody>
      </p:sp>
      <p:cxnSp>
        <p:nvCxnSpPr>
          <p:cNvPr id="15" name="Straight Arrow Connector 14">
            <a:extLst>
              <a:ext uri="{FF2B5EF4-FFF2-40B4-BE49-F238E27FC236}">
                <a16:creationId xmlns:a16="http://schemas.microsoft.com/office/drawing/2014/main" id="{1F500686-983A-F505-D83F-D27D378621C5}"/>
              </a:ext>
            </a:extLst>
          </p:cNvPr>
          <p:cNvCxnSpPr>
            <a:cxnSpLocks/>
            <a:stCxn id="6" idx="3"/>
            <a:endCxn id="7" idx="1"/>
          </p:cNvCxnSpPr>
          <p:nvPr/>
        </p:nvCxnSpPr>
        <p:spPr>
          <a:xfrm>
            <a:off x="3454278" y="2258923"/>
            <a:ext cx="335205" cy="262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1BD3BBC6-5970-35B4-EA9A-A8C54A50B195}"/>
              </a:ext>
            </a:extLst>
          </p:cNvPr>
          <p:cNvCxnSpPr>
            <a:cxnSpLocks/>
            <a:endCxn id="8" idx="1"/>
          </p:cNvCxnSpPr>
          <p:nvPr/>
        </p:nvCxnSpPr>
        <p:spPr>
          <a:xfrm>
            <a:off x="5961538" y="2257822"/>
            <a:ext cx="340293" cy="238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080459C9-D4BD-DD80-8289-37424834F57C}"/>
              </a:ext>
            </a:extLst>
          </p:cNvPr>
          <p:cNvCxnSpPr>
            <a:cxnSpLocks/>
            <a:stCxn id="8" idx="2"/>
            <a:endCxn id="11" idx="0"/>
          </p:cNvCxnSpPr>
          <p:nvPr/>
        </p:nvCxnSpPr>
        <p:spPr>
          <a:xfrm flipH="1">
            <a:off x="6456030" y="2936250"/>
            <a:ext cx="956144" cy="1360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23B6A8B4-894C-B0B4-E486-9FC6434A7841}"/>
              </a:ext>
            </a:extLst>
          </p:cNvPr>
          <p:cNvCxnSpPr>
            <a:cxnSpLocks/>
          </p:cNvCxnSpPr>
          <p:nvPr/>
        </p:nvCxnSpPr>
        <p:spPr>
          <a:xfrm flipH="1">
            <a:off x="4977411" y="3738534"/>
            <a:ext cx="352200" cy="119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AC86D6FE-037D-E9BC-13E4-16D257CA4A3F}"/>
              </a:ext>
            </a:extLst>
          </p:cNvPr>
          <p:cNvCxnSpPr>
            <a:cxnSpLocks/>
          </p:cNvCxnSpPr>
          <p:nvPr/>
        </p:nvCxnSpPr>
        <p:spPr>
          <a:xfrm flipH="1">
            <a:off x="2299937" y="4192391"/>
            <a:ext cx="424525" cy="3297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1DFB1E8A-3D01-5003-025A-A1CF0E5E5718}"/>
              </a:ext>
            </a:extLst>
          </p:cNvPr>
          <p:cNvPicPr>
            <a:picLocks noChangeAspect="1"/>
          </p:cNvPicPr>
          <p:nvPr/>
        </p:nvPicPr>
        <p:blipFill>
          <a:blip r:embed="rId2"/>
          <a:stretch>
            <a:fillRect/>
          </a:stretch>
        </p:blipFill>
        <p:spPr>
          <a:xfrm>
            <a:off x="7765781" y="3282861"/>
            <a:ext cx="3832166" cy="2070536"/>
          </a:xfrm>
          <a:prstGeom prst="rect">
            <a:avLst/>
          </a:prstGeom>
        </p:spPr>
      </p:pic>
      <p:sp>
        <p:nvSpPr>
          <p:cNvPr id="12" name="Rectangle: Rounded Corners 11">
            <a:extLst>
              <a:ext uri="{FF2B5EF4-FFF2-40B4-BE49-F238E27FC236}">
                <a16:creationId xmlns:a16="http://schemas.microsoft.com/office/drawing/2014/main" id="{0144A439-F411-15AF-F1EA-DF659F4B6EF5}"/>
              </a:ext>
            </a:extLst>
          </p:cNvPr>
          <p:cNvSpPr/>
          <p:nvPr/>
        </p:nvSpPr>
        <p:spPr>
          <a:xfrm>
            <a:off x="4956791" y="4688218"/>
            <a:ext cx="2358571" cy="1320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t>Activity:</a:t>
            </a:r>
          </a:p>
          <a:p>
            <a:r>
              <a:rPr lang="en-GB"/>
              <a:t>Starting Date:</a:t>
            </a:r>
          </a:p>
          <a:p>
            <a:r>
              <a:rPr lang="en-GB"/>
              <a:t>Funding needed:</a:t>
            </a:r>
            <a:endParaRPr lang="en-ZA"/>
          </a:p>
        </p:txBody>
      </p:sp>
      <p:cxnSp>
        <p:nvCxnSpPr>
          <p:cNvPr id="23" name="Straight Arrow Connector 22">
            <a:extLst>
              <a:ext uri="{FF2B5EF4-FFF2-40B4-BE49-F238E27FC236}">
                <a16:creationId xmlns:a16="http://schemas.microsoft.com/office/drawing/2014/main" id="{5EF19401-300A-8A65-ABD1-7E766ED1BA86}"/>
              </a:ext>
            </a:extLst>
          </p:cNvPr>
          <p:cNvCxnSpPr>
            <a:cxnSpLocks/>
          </p:cNvCxnSpPr>
          <p:nvPr/>
        </p:nvCxnSpPr>
        <p:spPr>
          <a:xfrm>
            <a:off x="5975548" y="4181454"/>
            <a:ext cx="400561" cy="3956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7208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58556-DFB0-832E-071E-00291F320511}"/>
              </a:ext>
            </a:extLst>
          </p:cNvPr>
          <p:cNvSpPr>
            <a:spLocks noGrp="1"/>
          </p:cNvSpPr>
          <p:nvPr>
            <p:ph type="title"/>
          </p:nvPr>
        </p:nvSpPr>
        <p:spPr/>
        <p:txBody>
          <a:bodyPr/>
          <a:lstStyle/>
          <a:p>
            <a:r>
              <a:rPr lang="en-US" b="1" dirty="0"/>
              <a:t>Slide 9</a:t>
            </a:r>
            <a:r>
              <a:rPr lang="en-US" dirty="0"/>
              <a:t> - </a:t>
            </a:r>
            <a:r>
              <a:rPr lang="en-ZA" dirty="0">
                <a:latin typeface="Aptos"/>
                <a:ea typeface="Calibri"/>
                <a:cs typeface="Calibri"/>
              </a:rPr>
              <a:t>The team, support and progress report (if applicable)</a:t>
            </a:r>
            <a:endParaRPr lang="en-US" dirty="0">
              <a:latin typeface="Aptos"/>
            </a:endParaRPr>
          </a:p>
        </p:txBody>
      </p:sp>
      <p:sp>
        <p:nvSpPr>
          <p:cNvPr id="3" name="Content Placeholder 2">
            <a:extLst>
              <a:ext uri="{FF2B5EF4-FFF2-40B4-BE49-F238E27FC236}">
                <a16:creationId xmlns:a16="http://schemas.microsoft.com/office/drawing/2014/main" id="{CC451F41-428D-D222-9B61-0667F709E131}"/>
              </a:ext>
            </a:extLst>
          </p:cNvPr>
          <p:cNvSpPr>
            <a:spLocks noGrp="1"/>
          </p:cNvSpPr>
          <p:nvPr>
            <p:ph idx="1"/>
          </p:nvPr>
        </p:nvSpPr>
        <p:spPr/>
        <p:txBody>
          <a:bodyPr vert="horz" lIns="91440" tIns="45720" rIns="91440" bIns="45720" rtlCol="0" anchor="t">
            <a:normAutofit/>
          </a:bodyPr>
          <a:lstStyle/>
          <a:p>
            <a:pPr marL="457200"/>
            <a:r>
              <a:rPr lang="en-ZA" dirty="0">
                <a:latin typeface="Calibri"/>
                <a:ea typeface="Calibri"/>
                <a:cs typeface="Calibri"/>
              </a:rPr>
              <a:t>The team – describe what will they do rather than giving them titles </a:t>
            </a:r>
            <a:r>
              <a:rPr lang="en-ZA" sz="1800">
                <a:latin typeface="Calibri"/>
                <a:ea typeface="Calibri"/>
                <a:cs typeface="Calibri"/>
              </a:rPr>
              <a:t>Permission to use their names in this presentation must be done in writing and </a:t>
            </a:r>
            <a:r>
              <a:rPr lang="en-ZA" sz="1800" b="1">
                <a:latin typeface="Calibri"/>
                <a:ea typeface="Calibri"/>
                <a:cs typeface="Calibri"/>
              </a:rPr>
              <a:t>do not add </a:t>
            </a:r>
            <a:r>
              <a:rPr lang="en-ZA" sz="1800">
                <a:latin typeface="Calibri"/>
                <a:ea typeface="Calibri"/>
                <a:cs typeface="Calibri"/>
              </a:rPr>
              <a:t>their contact details! </a:t>
            </a:r>
            <a:endParaRPr lang="en-US" sz="1800">
              <a:latin typeface="Calibri"/>
              <a:ea typeface="Calibri"/>
              <a:cs typeface="Calibri"/>
            </a:endParaRPr>
          </a:p>
          <a:p>
            <a:pPr marL="457200"/>
            <a:r>
              <a:rPr lang="en-ZA" dirty="0">
                <a:latin typeface="Calibri"/>
                <a:ea typeface="Calibri"/>
                <a:cs typeface="Calibri"/>
              </a:rPr>
              <a:t>List Mentors or Stakeholders involved  (CUT student or Staff Departments / UNITS at CUT / Industry / Government / Funding obtained)  </a:t>
            </a:r>
          </a:p>
          <a:p>
            <a:pPr marL="457200"/>
            <a:r>
              <a:rPr lang="en-ZA" b="1" dirty="0">
                <a:latin typeface="Calibri"/>
                <a:ea typeface="Calibri"/>
                <a:cs typeface="Calibri"/>
              </a:rPr>
              <a:t>Add good reviews if product is already on the market and/or prizes won or challenges participated in etc., emphasise those milestones listed already completed. This can be used for your 3min pitch.</a:t>
            </a:r>
            <a:endParaRPr lang="en-US" dirty="0"/>
          </a:p>
        </p:txBody>
      </p:sp>
    </p:spTree>
    <p:extLst>
      <p:ext uri="{BB962C8B-B14F-4D97-AF65-F5344CB8AC3E}">
        <p14:creationId xmlns:p14="http://schemas.microsoft.com/office/powerpoint/2010/main" val="3359778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91B89-C79A-7586-B24C-CC1C48E8E88E}"/>
              </a:ext>
            </a:extLst>
          </p:cNvPr>
          <p:cNvSpPr>
            <a:spLocks noGrp="1"/>
          </p:cNvSpPr>
          <p:nvPr>
            <p:ph type="title"/>
          </p:nvPr>
        </p:nvSpPr>
        <p:spPr/>
        <p:txBody>
          <a:bodyPr>
            <a:normAutofit fontScale="90000"/>
          </a:bodyPr>
          <a:lstStyle/>
          <a:p>
            <a:r>
              <a:rPr lang="en-US" b="1" dirty="0"/>
              <a:t>Slide 10 </a:t>
            </a:r>
            <a:r>
              <a:rPr lang="en-US" dirty="0"/>
              <a:t>- End Slide </a:t>
            </a:r>
            <a:r>
              <a:rPr lang="en-ZA" sz="4000" i="1" dirty="0">
                <a:latin typeface="Calibri"/>
                <a:ea typeface="Calibri"/>
                <a:cs typeface="Calibri"/>
              </a:rPr>
              <a:t>– leave presentation at this slide  if you run out of time – quickly scroll to this slide when saying thank you for the opportunity</a:t>
            </a:r>
            <a:endParaRPr lang="en-US" dirty="0"/>
          </a:p>
        </p:txBody>
      </p:sp>
      <p:sp>
        <p:nvSpPr>
          <p:cNvPr id="3" name="Content Placeholder 2">
            <a:extLst>
              <a:ext uri="{FF2B5EF4-FFF2-40B4-BE49-F238E27FC236}">
                <a16:creationId xmlns:a16="http://schemas.microsoft.com/office/drawing/2014/main" id="{13D3504F-D113-C162-7A63-AAA9C4F44B65}"/>
              </a:ext>
            </a:extLst>
          </p:cNvPr>
          <p:cNvSpPr>
            <a:spLocks noGrp="1"/>
          </p:cNvSpPr>
          <p:nvPr>
            <p:ph idx="1"/>
          </p:nvPr>
        </p:nvSpPr>
        <p:spPr/>
        <p:txBody>
          <a:bodyPr vert="horz" lIns="91440" tIns="45720" rIns="91440" bIns="45720" rtlCol="0" anchor="t">
            <a:normAutofit lnSpcReduction="10000"/>
          </a:bodyPr>
          <a:lstStyle/>
          <a:p>
            <a:pPr algn="ctr"/>
            <a:r>
              <a:rPr lang="en-ZA" sz="1600" b="1" dirty="0">
                <a:latin typeface="Calibri"/>
                <a:ea typeface="Calibri"/>
                <a:cs typeface="Calibri"/>
              </a:rPr>
              <a:t>Your name (e.g. Lerato MOHAPI – Put your surname in capital letters)</a:t>
            </a:r>
            <a:endParaRPr lang="en-US" sz="1600" dirty="0">
              <a:latin typeface="Calibri"/>
              <a:ea typeface="Calibri"/>
              <a:cs typeface="Calibri"/>
            </a:endParaRPr>
          </a:p>
          <a:p>
            <a:pPr algn="ctr"/>
            <a:r>
              <a:rPr lang="en-ZA" sz="1600" b="1" dirty="0">
                <a:latin typeface="Calibri"/>
                <a:ea typeface="Calibri"/>
                <a:cs typeface="Calibri"/>
              </a:rPr>
              <a:t>Company name if available and registration number of company if available</a:t>
            </a:r>
            <a:endParaRPr lang="en-US" sz="1600" dirty="0">
              <a:latin typeface="Calibri"/>
              <a:ea typeface="Calibri"/>
              <a:cs typeface="Calibri"/>
            </a:endParaRPr>
          </a:p>
          <a:p>
            <a:pPr algn="ctr"/>
            <a:r>
              <a:rPr lang="en-ZA" sz="1600" b="1" dirty="0">
                <a:latin typeface="Calibri"/>
                <a:ea typeface="Calibri"/>
                <a:cs typeface="Calibri"/>
              </a:rPr>
              <a:t>Add list of partners or any information you want add not provided in previous slides</a:t>
            </a:r>
            <a:endParaRPr lang="en-US" sz="1600" dirty="0">
              <a:latin typeface="Calibri"/>
              <a:ea typeface="Calibri"/>
              <a:cs typeface="Calibri"/>
            </a:endParaRPr>
          </a:p>
          <a:p>
            <a:pPr algn="ctr"/>
            <a:r>
              <a:rPr lang="en-ZA" sz="1600" b="1" dirty="0">
                <a:latin typeface="Calibri"/>
                <a:ea typeface="Calibri"/>
                <a:cs typeface="Calibri"/>
              </a:rPr>
              <a:t>Your Contact details or rather if possible your Business contact details </a:t>
            </a:r>
            <a:endParaRPr lang="en-US" sz="1600" dirty="0">
              <a:latin typeface="Calibri"/>
              <a:ea typeface="Calibri"/>
              <a:cs typeface="Calibri"/>
            </a:endParaRPr>
          </a:p>
          <a:p>
            <a:pPr lvl="1" algn="ctr"/>
            <a:r>
              <a:rPr lang="en-ZA" sz="1600" b="1" dirty="0">
                <a:latin typeface="Calibri"/>
                <a:ea typeface="Calibri"/>
                <a:cs typeface="Calibri"/>
              </a:rPr>
              <a:t>Website / Twitter / Facebook / Instagram if available </a:t>
            </a:r>
            <a:endParaRPr lang="en-US" sz="1600" dirty="0">
              <a:latin typeface="Calibri"/>
              <a:ea typeface="Calibri"/>
              <a:cs typeface="Calibri"/>
            </a:endParaRPr>
          </a:p>
          <a:p>
            <a:pPr lvl="1" algn="ctr"/>
            <a:r>
              <a:rPr lang="en-ZA" sz="1600" b="1" dirty="0">
                <a:latin typeface="Calibri"/>
                <a:ea typeface="Calibri"/>
                <a:cs typeface="Calibri"/>
              </a:rPr>
              <a:t>and if available to buy: Retail shops / Online website</a:t>
            </a:r>
            <a:endParaRPr lang="en-US" sz="1600" dirty="0">
              <a:latin typeface="Calibri"/>
              <a:ea typeface="Calibri"/>
              <a:cs typeface="Calibri"/>
            </a:endParaRPr>
          </a:p>
          <a:p>
            <a:pPr lvl="1"/>
            <a:endParaRPr lang="en-ZA" sz="2000" dirty="0">
              <a:latin typeface="Calibri"/>
              <a:ea typeface="Calibri"/>
              <a:cs typeface="Calibri"/>
            </a:endParaRPr>
          </a:p>
          <a:p>
            <a:pPr lvl="1"/>
            <a:r>
              <a:rPr lang="en-ZA" sz="2000">
                <a:latin typeface="Calibri"/>
                <a:ea typeface="Calibri"/>
                <a:cs typeface="Calibri"/>
              </a:rPr>
              <a:t>Then add something like this: </a:t>
            </a:r>
          </a:p>
          <a:p>
            <a:pPr marL="457200" lvl="1" indent="0">
              <a:buNone/>
            </a:pPr>
            <a:r>
              <a:rPr lang="en-ZA" sz="2000" dirty="0">
                <a:latin typeface="Calibri"/>
                <a:ea typeface="Calibri"/>
                <a:cs typeface="Calibri"/>
              </a:rPr>
              <a:t>THANK YOU for your time and thanks to the following partners: and </a:t>
            </a:r>
            <a:r>
              <a:rPr lang="en-ZA" sz="2000" i="1" dirty="0">
                <a:latin typeface="Calibri"/>
                <a:ea typeface="Calibri"/>
                <a:cs typeface="Calibri"/>
              </a:rPr>
              <a:t>Name those companies / institutions assisting (e.g. idea GYM , CUT Innovation Services, FabLab, FDC, DESTEA, others) </a:t>
            </a:r>
            <a:r>
              <a:rPr lang="en-ZA" sz="2000" i="1" dirty="0">
                <a:solidFill>
                  <a:schemeClr val="accent4">
                    <a:lumMod val="75000"/>
                  </a:schemeClr>
                </a:solidFill>
                <a:latin typeface="Calibri"/>
                <a:ea typeface="Calibri"/>
                <a:cs typeface="Calibri"/>
              </a:rPr>
              <a:t>– you hope that question will be asked from this list ( e.g. How did CUT help you?) if you had to skip the previous slide due to a lack of time</a:t>
            </a:r>
            <a:endParaRPr lang="en-ZA" sz="2000">
              <a:solidFill>
                <a:schemeClr val="accent4">
                  <a:lumMod val="75000"/>
                </a:schemeClr>
              </a:solidFill>
              <a:latin typeface="Calibri"/>
              <a:ea typeface="Calibri"/>
              <a:cs typeface="Calibri"/>
            </a:endParaRPr>
          </a:p>
          <a:p>
            <a:pPr lvl="1"/>
            <a:endParaRPr lang="en-ZA" sz="2000" dirty="0">
              <a:latin typeface="Calibri"/>
              <a:ea typeface="Calibri"/>
              <a:cs typeface="Calibri"/>
            </a:endParaRPr>
          </a:p>
          <a:p>
            <a:pPr marL="457200" lvl="1" indent="0">
              <a:buNone/>
            </a:pPr>
            <a:r>
              <a:rPr lang="en-ZA" sz="2000" i="1" dirty="0">
                <a:solidFill>
                  <a:schemeClr val="accent4">
                    <a:lumMod val="75000"/>
                  </a:schemeClr>
                </a:solidFill>
                <a:latin typeface="Calibri"/>
                <a:ea typeface="Calibri"/>
                <a:cs typeface="Calibri"/>
              </a:rPr>
              <a:t>Add how, where, what, and when </a:t>
            </a:r>
            <a:r>
              <a:rPr lang="en-ZA" sz="2000" b="1" i="1" dirty="0">
                <a:solidFill>
                  <a:schemeClr val="accent4">
                    <a:lumMod val="75000"/>
                  </a:schemeClr>
                </a:solidFill>
                <a:latin typeface="Calibri"/>
                <a:ea typeface="Calibri"/>
                <a:cs typeface="Calibri"/>
              </a:rPr>
              <a:t>punchline</a:t>
            </a:r>
            <a:r>
              <a:rPr lang="en-ZA" sz="2000" i="1" dirty="0">
                <a:solidFill>
                  <a:schemeClr val="accent4">
                    <a:lumMod val="75000"/>
                  </a:schemeClr>
                </a:solidFill>
                <a:latin typeface="Calibri"/>
                <a:ea typeface="Calibri"/>
                <a:cs typeface="Calibri"/>
              </a:rPr>
              <a:t> of the 1min pitch slide again here to make people remember you!</a:t>
            </a:r>
            <a:endParaRPr lang="en-US">
              <a:solidFill>
                <a:schemeClr val="accent4">
                  <a:lumMod val="75000"/>
                </a:schemeClr>
              </a:solidFill>
            </a:endParaRPr>
          </a:p>
        </p:txBody>
      </p:sp>
    </p:spTree>
    <p:extLst>
      <p:ext uri="{BB962C8B-B14F-4D97-AF65-F5344CB8AC3E}">
        <p14:creationId xmlns:p14="http://schemas.microsoft.com/office/powerpoint/2010/main" val="3697603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F9D72-3261-4C3D-A690-C0445C65DB13}"/>
              </a:ext>
            </a:extLst>
          </p:cNvPr>
          <p:cNvSpPr>
            <a:spLocks noGrp="1"/>
          </p:cNvSpPr>
          <p:nvPr>
            <p:ph type="title"/>
          </p:nvPr>
        </p:nvSpPr>
        <p:spPr>
          <a:xfrm>
            <a:off x="838200" y="365125"/>
            <a:ext cx="10515600" cy="1862260"/>
          </a:xfrm>
        </p:spPr>
        <p:txBody>
          <a:bodyPr>
            <a:normAutofit fontScale="90000"/>
          </a:bodyPr>
          <a:lstStyle/>
          <a:p>
            <a:br>
              <a:rPr lang="en-US"/>
            </a:br>
            <a:r>
              <a:rPr lang="en-US" b="1" i="1"/>
              <a:t>Advice from </a:t>
            </a:r>
            <a:br>
              <a:rPr lang="en-US" i="1"/>
            </a:br>
            <a:r>
              <a:rPr lang="en-US" i="1"/>
              <a:t>Prof Seeram Ramakrishna, </a:t>
            </a:r>
            <a:r>
              <a:rPr lang="en-US" i="1" err="1"/>
              <a:t>FREng</a:t>
            </a:r>
            <a:endParaRPr lang="en-US" i="1"/>
          </a:p>
        </p:txBody>
      </p:sp>
      <p:sp>
        <p:nvSpPr>
          <p:cNvPr id="3" name="Content Placeholder 2">
            <a:extLst>
              <a:ext uri="{FF2B5EF4-FFF2-40B4-BE49-F238E27FC236}">
                <a16:creationId xmlns:a16="http://schemas.microsoft.com/office/drawing/2014/main" id="{D1F23D5C-E058-44EB-931A-80DCD0DA9B82}"/>
              </a:ext>
            </a:extLst>
          </p:cNvPr>
          <p:cNvSpPr>
            <a:spLocks noGrp="1"/>
          </p:cNvSpPr>
          <p:nvPr>
            <p:ph idx="1"/>
          </p:nvPr>
        </p:nvSpPr>
        <p:spPr>
          <a:xfrm>
            <a:off x="838200" y="2773017"/>
            <a:ext cx="10515600" cy="3221383"/>
          </a:xfrm>
        </p:spPr>
        <p:txBody>
          <a:bodyPr/>
          <a:lstStyle/>
          <a:p>
            <a:endParaRPr lang="en-US" i="1"/>
          </a:p>
          <a:p>
            <a:r>
              <a:rPr lang="en-US" i="1"/>
              <a:t>Validate the idea - know the competitors; business worthiness; find mentors </a:t>
            </a:r>
            <a:r>
              <a:rPr lang="en-US" b="1" i="1"/>
              <a:t>and get it done</a:t>
            </a:r>
          </a:p>
          <a:p>
            <a:r>
              <a:rPr lang="en-US" i="1"/>
              <a:t>Story telling – Why this invention/project important? </a:t>
            </a:r>
          </a:p>
          <a:p>
            <a:pPr marL="0" indent="0">
              <a:buNone/>
            </a:pPr>
            <a:endParaRPr lang="en-US"/>
          </a:p>
          <a:p>
            <a:pPr marL="0" indent="0">
              <a:buNone/>
            </a:pPr>
            <a:endParaRPr lang="en-US"/>
          </a:p>
        </p:txBody>
      </p:sp>
      <p:sp>
        <p:nvSpPr>
          <p:cNvPr id="5" name="Slide Number Placeholder 4">
            <a:extLst>
              <a:ext uri="{FF2B5EF4-FFF2-40B4-BE49-F238E27FC236}">
                <a16:creationId xmlns:a16="http://schemas.microsoft.com/office/drawing/2014/main" id="{FCCFF296-B53B-4D7A-AFB0-C5A2A12732E6}"/>
              </a:ext>
            </a:extLst>
          </p:cNvPr>
          <p:cNvSpPr>
            <a:spLocks noGrp="1"/>
          </p:cNvSpPr>
          <p:nvPr>
            <p:ph type="sldNum" sz="quarter" idx="12"/>
          </p:nvPr>
        </p:nvSpPr>
        <p:spPr/>
        <p:txBody>
          <a:bodyPr/>
          <a:lstStyle/>
          <a:p>
            <a:fld id="{3A13282A-35AE-4162-8F01-6922A22D3973}" type="slidenum">
              <a:rPr lang="en-ZA" smtClean="0"/>
              <a:t>17</a:t>
            </a:fld>
            <a:endParaRPr lang="en-ZA"/>
          </a:p>
        </p:txBody>
      </p:sp>
      <p:pic>
        <p:nvPicPr>
          <p:cNvPr id="6" name="Picture 5">
            <a:extLst>
              <a:ext uri="{FF2B5EF4-FFF2-40B4-BE49-F238E27FC236}">
                <a16:creationId xmlns:a16="http://schemas.microsoft.com/office/drawing/2014/main" id="{721A347C-59C8-4866-A096-7D4CAF897DAC}"/>
              </a:ext>
            </a:extLst>
          </p:cNvPr>
          <p:cNvPicPr>
            <a:picLocks noChangeAspect="1"/>
          </p:cNvPicPr>
          <p:nvPr/>
        </p:nvPicPr>
        <p:blipFill>
          <a:blip r:embed="rId2"/>
          <a:stretch>
            <a:fillRect/>
          </a:stretch>
        </p:blipFill>
        <p:spPr>
          <a:xfrm>
            <a:off x="8429031" y="290147"/>
            <a:ext cx="1553169" cy="1862260"/>
          </a:xfrm>
          <a:prstGeom prst="rect">
            <a:avLst/>
          </a:prstGeom>
        </p:spPr>
      </p:pic>
    </p:spTree>
    <p:extLst>
      <p:ext uri="{BB962C8B-B14F-4D97-AF65-F5344CB8AC3E}">
        <p14:creationId xmlns:p14="http://schemas.microsoft.com/office/powerpoint/2010/main" val="4117302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FC1DB-A164-4910-9FC6-44E6B3B0F7CE}"/>
              </a:ext>
            </a:extLst>
          </p:cNvPr>
          <p:cNvSpPr>
            <a:spLocks noGrp="1"/>
          </p:cNvSpPr>
          <p:nvPr>
            <p:ph type="ctrTitle"/>
          </p:nvPr>
        </p:nvSpPr>
        <p:spPr>
          <a:xfrm>
            <a:off x="1244081" y="2139401"/>
            <a:ext cx="10596465" cy="977024"/>
          </a:xfrm>
        </p:spPr>
        <p:txBody>
          <a:bodyPr>
            <a:normAutofit/>
          </a:bodyPr>
          <a:lstStyle/>
          <a:p>
            <a:r>
              <a:rPr lang="en-US" i="1" err="1"/>
              <a:t>i</a:t>
            </a:r>
            <a:r>
              <a:rPr lang="en-US" i="1"/>
              <a:t>-GYM Innovation Challenges (IC)</a:t>
            </a:r>
            <a:endParaRPr lang="en-ZA" i="1"/>
          </a:p>
        </p:txBody>
      </p:sp>
      <p:sp>
        <p:nvSpPr>
          <p:cNvPr id="3" name="Subtitle 2">
            <a:extLst>
              <a:ext uri="{FF2B5EF4-FFF2-40B4-BE49-F238E27FC236}">
                <a16:creationId xmlns:a16="http://schemas.microsoft.com/office/drawing/2014/main" id="{998F0523-7967-464F-9D62-38192FA80286}"/>
              </a:ext>
            </a:extLst>
          </p:cNvPr>
          <p:cNvSpPr>
            <a:spLocks noGrp="1"/>
          </p:cNvSpPr>
          <p:nvPr>
            <p:ph type="subTitle" idx="1"/>
          </p:nvPr>
        </p:nvSpPr>
        <p:spPr>
          <a:xfrm>
            <a:off x="4394718" y="6083559"/>
            <a:ext cx="3993502" cy="382555"/>
          </a:xfrm>
        </p:spPr>
        <p:txBody>
          <a:bodyPr>
            <a:normAutofit fontScale="85000" lnSpcReduction="20000"/>
          </a:bodyPr>
          <a:lstStyle/>
          <a:p>
            <a:pPr lvl="0" eaLnBrk="0" fontAlgn="base" hangingPunct="0">
              <a:lnSpc>
                <a:spcPct val="100000"/>
              </a:lnSpc>
              <a:spcBef>
                <a:spcPct val="0"/>
              </a:spcBef>
              <a:spcAft>
                <a:spcPct val="0"/>
              </a:spcAft>
            </a:pPr>
            <a:r>
              <a:rPr lang="en-ZA" altLang="en-US" sz="1300" bmk="_Hlk67491784">
                <a:latin typeface="Arial" panose="020B0604020202020204" pitchFamily="34" charset="0"/>
                <a:ea typeface="Calibri" panose="020F0502020204030204" pitchFamily="34" charset="0"/>
                <a:cs typeface="Arial" panose="020B0604020202020204" pitchFamily="34" charset="0"/>
                <a:hlinkClick r:id="rId2"/>
              </a:rPr>
              <a:t>https://www.cut.ac.za/idea-generator</a:t>
            </a:r>
            <a:endParaRPr lang="en-ZA" altLang="en-US" sz="1300" bmk="_Hlk67491784">
              <a:latin typeface="Arial" panose="020B0604020202020204" pitchFamily="34" charset="0"/>
              <a:ea typeface="Calibri" panose="020F0502020204030204" pitchFamily="34" charset="0"/>
              <a:cs typeface="Arial" panose="020B0604020202020204" pitchFamily="34" charset="0"/>
              <a:hlinkClick r:id="rId3"/>
            </a:endParaRPr>
          </a:p>
          <a:p>
            <a:pPr lvl="0" eaLnBrk="0" fontAlgn="base" hangingPunct="0">
              <a:lnSpc>
                <a:spcPct val="100000"/>
              </a:lnSpc>
              <a:spcBef>
                <a:spcPct val="0"/>
              </a:spcBef>
              <a:spcAft>
                <a:spcPct val="0"/>
              </a:spcAft>
            </a:pPr>
            <a:r>
              <a:rPr lang="en-ZA" altLang="en-US" sz="1300" bmk="_Hlk67491784">
                <a:latin typeface="Arial" panose="020B0604020202020204" pitchFamily="34" charset="0"/>
                <a:ea typeface="Calibri" panose="020F0502020204030204" pitchFamily="34" charset="0"/>
                <a:cs typeface="Arial" panose="020B0604020202020204" pitchFamily="34" charset="0"/>
                <a:hlinkClick r:id="rId3"/>
              </a:rPr>
              <a:t>ideagenerator@cut.ac.za</a:t>
            </a:r>
            <a:r>
              <a:rPr lang="en-ZA" altLang="en-US" sz="1300">
                <a:latin typeface="Arial" panose="020B0604020202020204" pitchFamily="34" charset="0"/>
                <a:cs typeface="Arial" panose="020B0604020202020204" pitchFamily="34" charset="0"/>
              </a:rPr>
              <a:t> </a:t>
            </a:r>
          </a:p>
          <a:p>
            <a:endParaRPr lang="en-ZA"/>
          </a:p>
        </p:txBody>
      </p:sp>
      <p:sp>
        <p:nvSpPr>
          <p:cNvPr id="5" name="Slide Number Placeholder 4">
            <a:extLst>
              <a:ext uri="{FF2B5EF4-FFF2-40B4-BE49-F238E27FC236}">
                <a16:creationId xmlns:a16="http://schemas.microsoft.com/office/drawing/2014/main" id="{7DBD55A8-3EED-420A-BD69-A8DA02C86199}"/>
              </a:ext>
            </a:extLst>
          </p:cNvPr>
          <p:cNvSpPr>
            <a:spLocks noGrp="1"/>
          </p:cNvSpPr>
          <p:nvPr>
            <p:ph type="sldNum" sz="quarter" idx="12"/>
          </p:nvPr>
        </p:nvSpPr>
        <p:spPr/>
        <p:txBody>
          <a:bodyPr/>
          <a:lstStyle/>
          <a:p>
            <a:fld id="{3A13282A-35AE-4162-8F01-6922A22D3973}" type="slidenum">
              <a:rPr lang="en-ZA" smtClean="0"/>
              <a:t>2</a:t>
            </a:fld>
            <a:endParaRPr lang="en-ZA"/>
          </a:p>
        </p:txBody>
      </p:sp>
      <p:sp>
        <p:nvSpPr>
          <p:cNvPr id="6" name="Rectangle 2">
            <a:extLst>
              <a:ext uri="{FF2B5EF4-FFF2-40B4-BE49-F238E27FC236}">
                <a16:creationId xmlns:a16="http://schemas.microsoft.com/office/drawing/2014/main" id="{8F3B2B97-A6F1-4E69-BC56-8CF50036BCB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pic>
        <p:nvPicPr>
          <p:cNvPr id="8" name="Picture 28">
            <a:extLst>
              <a:ext uri="{FF2B5EF4-FFF2-40B4-BE49-F238E27FC236}">
                <a16:creationId xmlns:a16="http://schemas.microsoft.com/office/drawing/2014/main" id="{5122E93D-AE1A-481F-B793-29F4419833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7747" y="634481"/>
            <a:ext cx="1279525" cy="777875"/>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a:extLst>
              <a:ext uri="{FF2B5EF4-FFF2-40B4-BE49-F238E27FC236}">
                <a16:creationId xmlns:a16="http://schemas.microsoft.com/office/drawing/2014/main" id="{B8BE21E6-A69B-4A45-AFB7-64C475EC04FF}"/>
              </a:ext>
            </a:extLst>
          </p:cNvPr>
          <p:cNvSpPr txBox="1">
            <a:spLocks/>
          </p:cNvSpPr>
          <p:nvPr/>
        </p:nvSpPr>
        <p:spPr>
          <a:xfrm>
            <a:off x="1203294" y="3484155"/>
            <a:ext cx="10515600" cy="2444621"/>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8000" i="1">
              <a:latin typeface="Arial" panose="020B0604020202020204" pitchFamily="34" charset="0"/>
              <a:cs typeface="Arial" panose="020B0604020202020204" pitchFamily="34" charset="0"/>
            </a:endParaRPr>
          </a:p>
          <a:p>
            <a:br>
              <a:rPr lang="en-US" sz="8000" i="1" dirty="0">
                <a:latin typeface="Arial" panose="020B0604020202020204" pitchFamily="34" charset="0"/>
                <a:cs typeface="Arial" panose="020B0604020202020204" pitchFamily="34" charset="0"/>
              </a:rPr>
            </a:br>
            <a:r>
              <a:rPr lang="en-US" sz="8000" b="1" i="1" dirty="0">
                <a:latin typeface="Arial"/>
                <a:cs typeface="Arial"/>
              </a:rPr>
              <a:t>CONTENT</a:t>
            </a:r>
          </a:p>
          <a:p>
            <a:pPr algn="l"/>
            <a:br>
              <a:rPr lang="en-US" sz="8000" i="1" dirty="0">
                <a:latin typeface="Arial" panose="020B0604020202020204" pitchFamily="34" charset="0"/>
                <a:cs typeface="Arial" panose="020B0604020202020204" pitchFamily="34" charset="0"/>
              </a:rPr>
            </a:br>
            <a:r>
              <a:rPr lang="en-US" sz="8000" b="1" i="1" dirty="0">
                <a:latin typeface="Arial"/>
                <a:cs typeface="Arial"/>
              </a:rPr>
              <a:t>Power Point P</a:t>
            </a:r>
            <a:r>
              <a:rPr lang="en-ZA" sz="8000" b="1" i="1" dirty="0">
                <a:latin typeface="Arial"/>
                <a:cs typeface="Arial"/>
              </a:rPr>
              <a:t>resentation template to complete</a:t>
            </a:r>
            <a:r>
              <a:rPr lang="en-ZA" sz="8000" i="1" dirty="0">
                <a:latin typeface="Arial"/>
                <a:cs typeface="Arial"/>
              </a:rPr>
              <a:t> – Please feel free to contact us at any stage while completing this form for assistance. You are welcome to add voice notes.</a:t>
            </a:r>
          </a:p>
          <a:p>
            <a:pPr algn="l"/>
            <a:endParaRPr lang="en-ZA" sz="8000" i="1">
              <a:latin typeface="Arial" panose="020B0604020202020204" pitchFamily="34" charset="0"/>
              <a:cs typeface="Arial" panose="020B0604020202020204" pitchFamily="34" charset="0"/>
            </a:endParaRPr>
          </a:p>
          <a:p>
            <a:pPr algn="l"/>
            <a:r>
              <a:rPr lang="en-ZA" sz="8000" i="1" dirty="0">
                <a:latin typeface="Arial"/>
                <a:cs typeface="Arial"/>
              </a:rPr>
              <a:t>Important dates will be published at the </a:t>
            </a:r>
            <a:r>
              <a:rPr lang="en-ZA" sz="8000" i="1">
                <a:latin typeface="Arial"/>
                <a:cs typeface="Arial"/>
              </a:rPr>
              <a:t>i</a:t>
            </a:r>
            <a:r>
              <a:rPr lang="en-ZA" sz="8000" i="1" dirty="0">
                <a:latin typeface="Arial"/>
                <a:cs typeface="Arial"/>
              </a:rPr>
              <a:t>-GYM webpage: https://www.cut.ac.za/idea-generator</a:t>
            </a:r>
            <a:endParaRPr lang="en-ZA" altLang="en-US" sz="8000" i="1" dirty="0">
              <a:latin typeface="Arial"/>
              <a:cs typeface="Arial"/>
            </a:endParaRPr>
          </a:p>
          <a:p>
            <a:pPr algn="l"/>
            <a:endParaRPr lang="en-ZA" altLang="en-US" sz="8000" i="1">
              <a:latin typeface="Arial" panose="020B0604020202020204" pitchFamily="34" charset="0"/>
              <a:cs typeface="Arial" panose="020B0604020202020204" pitchFamily="34" charset="0"/>
            </a:endParaRPr>
          </a:p>
          <a:p>
            <a:pPr algn="l"/>
            <a:r>
              <a:rPr lang="en-ZA" altLang="en-US" sz="8000" i="1" dirty="0">
                <a:latin typeface="Arial"/>
                <a:cs typeface="Arial"/>
              </a:rPr>
              <a:t>NOTE: </a:t>
            </a:r>
            <a:r>
              <a:rPr lang="en-US" altLang="en-US" sz="8000" i="1" dirty="0">
                <a:solidFill>
                  <a:srgbClr val="000000"/>
                </a:solidFill>
                <a:latin typeface="Arial"/>
                <a:ea typeface="Calibri"/>
                <a:cs typeface="Arial"/>
              </a:rPr>
              <a:t>Additional required documents such as consent forms and service agreement forms are not provided</a:t>
            </a:r>
          </a:p>
          <a:p>
            <a:pPr algn="l"/>
            <a:endParaRPr lang="en-US" altLang="en-US" sz="8000" i="1">
              <a:solidFill>
                <a:srgbClr val="000000"/>
              </a:solidFill>
              <a:latin typeface="Arial"/>
              <a:ea typeface="Calibri"/>
              <a:cs typeface="Arial"/>
            </a:endParaRPr>
          </a:p>
          <a:p>
            <a:pPr algn="l"/>
            <a:r>
              <a:rPr lang="en-US" altLang="en-US" sz="8000" i="1" dirty="0">
                <a:solidFill>
                  <a:srgbClr val="000000"/>
                </a:solidFill>
                <a:latin typeface="Arial"/>
                <a:ea typeface="Calibri"/>
                <a:cs typeface="Arial"/>
              </a:rPr>
              <a:t>NOTE: Permission needs to be obtained for all photos used in this presentation </a:t>
            </a:r>
            <a:endParaRPr lang="en-US" dirty="0"/>
          </a:p>
          <a:p>
            <a:pPr algn="l"/>
            <a:endParaRPr lang="en-ZA" altLang="en-US" sz="2400">
              <a:latin typeface="Arial" panose="020B0604020202020204" pitchFamily="34" charset="0"/>
              <a:cs typeface="Arial" panose="020B0604020202020204" pitchFamily="34" charset="0"/>
            </a:endParaRPr>
          </a:p>
          <a:p>
            <a:pPr algn="l"/>
            <a:br>
              <a:rPr lang="en-ZA" sz="4000" dirty="0"/>
            </a:br>
            <a:endParaRPr lang="en-ZA" sz="4000"/>
          </a:p>
        </p:txBody>
      </p:sp>
      <p:pic>
        <p:nvPicPr>
          <p:cNvPr id="4" name="Picture 3" descr="A close-up of a logo&#10;&#10;AI-generated content may be incorrect.">
            <a:extLst>
              <a:ext uri="{FF2B5EF4-FFF2-40B4-BE49-F238E27FC236}">
                <a16:creationId xmlns:a16="http://schemas.microsoft.com/office/drawing/2014/main" id="{33B48C53-0495-0B84-939A-A8793263B983}"/>
              </a:ext>
            </a:extLst>
          </p:cNvPr>
          <p:cNvPicPr>
            <a:picLocks noChangeAspect="1"/>
          </p:cNvPicPr>
          <p:nvPr/>
        </p:nvPicPr>
        <p:blipFill>
          <a:blip r:embed="rId5"/>
          <a:stretch>
            <a:fillRect/>
          </a:stretch>
        </p:blipFill>
        <p:spPr>
          <a:xfrm>
            <a:off x="3348038" y="254374"/>
            <a:ext cx="6257925" cy="1485900"/>
          </a:xfrm>
          <a:prstGeom prst="rect">
            <a:avLst/>
          </a:prstGeom>
        </p:spPr>
      </p:pic>
    </p:spTree>
    <p:extLst>
      <p:ext uri="{BB962C8B-B14F-4D97-AF65-F5344CB8AC3E}">
        <p14:creationId xmlns:p14="http://schemas.microsoft.com/office/powerpoint/2010/main" val="3852838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This is a template guideline for a presentation</a:t>
            </a:r>
          </a:p>
        </p:txBody>
      </p:sp>
      <p:sp>
        <p:nvSpPr>
          <p:cNvPr id="3" name="Subtitle 2"/>
          <p:cNvSpPr>
            <a:spLocks noGrp="1"/>
          </p:cNvSpPr>
          <p:nvPr>
            <p:ph type="subTitle" idx="1"/>
          </p:nvPr>
        </p:nvSpPr>
        <p:spPr>
          <a:xfrm>
            <a:off x="1524000" y="3602038"/>
            <a:ext cx="9144000" cy="2141675"/>
          </a:xfrm>
        </p:spPr>
        <p:txBody>
          <a:bodyPr vert="horz" lIns="91440" tIns="45720" rIns="91440" bIns="45720" rtlCol="0" anchor="t">
            <a:normAutofit lnSpcReduction="10000"/>
          </a:bodyPr>
          <a:lstStyle/>
          <a:p>
            <a:r>
              <a:rPr lang="en-US" b="1" dirty="0"/>
              <a:t>Replace with your details and save the file with </a:t>
            </a:r>
            <a:r>
              <a:rPr lang="en-US" b="1" u="sng" dirty="0"/>
              <a:t>your name, surname and date</a:t>
            </a:r>
            <a:r>
              <a:rPr lang="en-US" b="1" dirty="0"/>
              <a:t> before emailing it back to us!</a:t>
            </a:r>
          </a:p>
          <a:p>
            <a:pPr marL="342900" indent="-342900" algn="l">
              <a:buChar char="•"/>
            </a:pPr>
            <a:r>
              <a:rPr lang="en-US" sz="1600" dirty="0">
                <a:solidFill>
                  <a:srgbClr val="FF0000"/>
                </a:solidFill>
              </a:rPr>
              <a:t>Prepare </a:t>
            </a:r>
            <a:r>
              <a:rPr lang="en-US" sz="1600" b="1" u="sng" dirty="0">
                <a:solidFill>
                  <a:srgbClr val="FF0000"/>
                </a:solidFill>
              </a:rPr>
              <a:t>only 10 slides</a:t>
            </a:r>
            <a:r>
              <a:rPr lang="en-US" sz="1600" dirty="0">
                <a:solidFill>
                  <a:srgbClr val="FF0000"/>
                </a:solidFill>
              </a:rPr>
              <a:t> as per this presentation, for submission delete all slides expect the very first slide (The entry form) and the 10 numbered slides</a:t>
            </a:r>
          </a:p>
          <a:p>
            <a:pPr marL="342900" indent="-342900" algn="l">
              <a:buChar char="•"/>
            </a:pPr>
            <a:r>
              <a:rPr lang="en-US" sz="1600" dirty="0"/>
              <a:t>Presentations are usually restricted to 5 minutes or 10 minutes (time will be confirmed prior to the presentation event)</a:t>
            </a:r>
          </a:p>
          <a:p>
            <a:pPr marL="342900" indent="-342900" algn="l">
              <a:buChar char="•"/>
            </a:pPr>
            <a:r>
              <a:rPr lang="en-US" sz="1600" b="1" dirty="0"/>
              <a:t>NOTE – keep the format and layout as is, but the design is up to you, make it yours!</a:t>
            </a:r>
          </a:p>
        </p:txBody>
      </p:sp>
    </p:spTree>
    <p:extLst>
      <p:ext uri="{BB962C8B-B14F-4D97-AF65-F5344CB8AC3E}">
        <p14:creationId xmlns:p14="http://schemas.microsoft.com/office/powerpoint/2010/main" val="109857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5AB72-0941-7511-0ECC-DE3328A50FD9}"/>
              </a:ext>
            </a:extLst>
          </p:cNvPr>
          <p:cNvSpPr>
            <a:spLocks noGrp="1"/>
          </p:cNvSpPr>
          <p:nvPr>
            <p:ph type="title"/>
          </p:nvPr>
        </p:nvSpPr>
        <p:spPr>
          <a:xfrm>
            <a:off x="838200" y="1053042"/>
            <a:ext cx="10515600" cy="1325563"/>
          </a:xfrm>
        </p:spPr>
        <p:txBody>
          <a:bodyPr/>
          <a:lstStyle/>
          <a:p>
            <a:br>
              <a:rPr lang="en-US" b="1"/>
            </a:br>
            <a:r>
              <a:rPr lang="en-US" b="1" dirty="0"/>
              <a:t>Slide 1</a:t>
            </a:r>
            <a:r>
              <a:rPr lang="en-US" dirty="0"/>
              <a:t> (Add your 3-word title here)</a:t>
            </a:r>
          </a:p>
        </p:txBody>
      </p:sp>
      <p:sp>
        <p:nvSpPr>
          <p:cNvPr id="3" name="Content Placeholder 2">
            <a:extLst>
              <a:ext uri="{FF2B5EF4-FFF2-40B4-BE49-F238E27FC236}">
                <a16:creationId xmlns:a16="http://schemas.microsoft.com/office/drawing/2014/main" id="{D4A72D23-85CF-5077-00F3-52C4C945E27B}"/>
              </a:ext>
            </a:extLst>
          </p:cNvPr>
          <p:cNvSpPr>
            <a:spLocks noGrp="1"/>
          </p:cNvSpPr>
          <p:nvPr>
            <p:ph idx="1"/>
          </p:nvPr>
        </p:nvSpPr>
        <p:spPr>
          <a:xfrm>
            <a:off x="838200" y="2471208"/>
            <a:ext cx="10515600" cy="4126845"/>
          </a:xfrm>
        </p:spPr>
        <p:txBody>
          <a:bodyPr vert="horz" lIns="91440" tIns="45720" rIns="91440" bIns="45720" rtlCol="0" anchor="t">
            <a:normAutofit fontScale="62500" lnSpcReduction="20000"/>
          </a:bodyPr>
          <a:lstStyle/>
          <a:p>
            <a:pPr>
              <a:lnSpc>
                <a:spcPct val="120000"/>
              </a:lnSpc>
            </a:pPr>
            <a:r>
              <a:rPr lang="en-US" dirty="0">
                <a:latin typeface="Arial"/>
                <a:cs typeface="Arial"/>
              </a:rPr>
              <a:t>Your Name and Surname in CAPITAL letters</a:t>
            </a:r>
            <a:endParaRPr lang="en-US"/>
          </a:p>
          <a:p>
            <a:pPr>
              <a:lnSpc>
                <a:spcPct val="120000"/>
              </a:lnSpc>
            </a:pPr>
            <a:r>
              <a:rPr lang="en-US" dirty="0">
                <a:latin typeface="Arial"/>
                <a:cs typeface="Arial"/>
              </a:rPr>
              <a:t>Title of your idea – Three to Five words</a:t>
            </a:r>
          </a:p>
          <a:p>
            <a:r>
              <a:rPr lang="en-ZA" b="1" dirty="0">
                <a:latin typeface="Arial"/>
                <a:ea typeface="Calibri"/>
                <a:cs typeface="Arial"/>
              </a:rPr>
              <a:t>Punchline and tell your story in a few lines – what problem do you solve! Who, why, where and how! </a:t>
            </a:r>
            <a:r>
              <a:rPr lang="en-ZA" b="1" i="1" dirty="0">
                <a:latin typeface="Arial"/>
                <a:ea typeface="Calibri"/>
                <a:cs typeface="Arial"/>
              </a:rPr>
              <a:t>(details you will provide in the next slide thus make sure you can tell this in only 1 min when an elevator pitch of 1 min is requested)</a:t>
            </a:r>
            <a:r>
              <a:rPr lang="en-ZA" b="1" i="1">
                <a:latin typeface="Arial"/>
                <a:ea typeface="Calibri"/>
                <a:cs typeface="Arial"/>
              </a:rPr>
              <a:t> </a:t>
            </a:r>
            <a:r>
              <a:rPr lang="en-US"/>
              <a:t>How this idea came about – add the WOW factor – who or what inspired you?</a:t>
            </a:r>
            <a:endParaRPr lang="en-ZA" b="1" i="1">
              <a:latin typeface="Arial"/>
              <a:ea typeface="Calibri"/>
              <a:cs typeface="Arial"/>
            </a:endParaRPr>
          </a:p>
          <a:p>
            <a:pPr>
              <a:lnSpc>
                <a:spcPct val="120000"/>
              </a:lnSpc>
            </a:pPr>
            <a:r>
              <a:rPr lang="en-ZA" i="1" dirty="0">
                <a:solidFill>
                  <a:srgbClr val="FF0000"/>
                </a:solidFill>
                <a:latin typeface="Arial"/>
                <a:ea typeface="Calibri"/>
                <a:cs typeface="Arial"/>
              </a:rPr>
              <a:t>NB! Intellectual Property (</a:t>
            </a:r>
            <a:r>
              <a:rPr lang="en-ZA" b="1" i="1" dirty="0">
                <a:solidFill>
                  <a:srgbClr val="FF0000"/>
                </a:solidFill>
                <a:latin typeface="Arial"/>
                <a:ea typeface="Calibri"/>
                <a:cs typeface="Arial"/>
              </a:rPr>
              <a:t>IP) </a:t>
            </a:r>
            <a:r>
              <a:rPr lang="en-ZA" i="1" dirty="0">
                <a:solidFill>
                  <a:srgbClr val="FF0000"/>
                </a:solidFill>
                <a:latin typeface="Arial"/>
                <a:ea typeface="Calibri"/>
                <a:cs typeface="Arial"/>
              </a:rPr>
              <a:t>protection sorted? </a:t>
            </a:r>
            <a:r>
              <a:rPr lang="en-ZA" b="1" i="1" dirty="0">
                <a:solidFill>
                  <a:srgbClr val="FF0000"/>
                </a:solidFill>
                <a:latin typeface="Arial"/>
                <a:ea typeface="Calibri"/>
                <a:cs typeface="Arial"/>
              </a:rPr>
              <a:t>Please do not present if you think there is IP to protect</a:t>
            </a:r>
            <a:r>
              <a:rPr lang="en-ZA" i="1" dirty="0">
                <a:solidFill>
                  <a:srgbClr val="FF0000"/>
                </a:solidFill>
                <a:latin typeface="Arial"/>
                <a:ea typeface="Calibri"/>
                <a:cs typeface="Arial"/>
              </a:rPr>
              <a:t> – once you disclose (presented in any form), the novelty factor is lost – please seek advice from ITTO, CUT. </a:t>
            </a:r>
          </a:p>
          <a:p>
            <a:pPr>
              <a:lnSpc>
                <a:spcPct val="120000"/>
              </a:lnSpc>
            </a:pPr>
            <a:r>
              <a:rPr lang="en-ZA" i="1" dirty="0">
                <a:latin typeface="Arial"/>
                <a:ea typeface="Calibri"/>
                <a:cs typeface="Arial"/>
              </a:rPr>
              <a:t>Add photos/pictures to illustrate the problem you seek to solve</a:t>
            </a:r>
          </a:p>
          <a:p>
            <a:pPr>
              <a:lnSpc>
                <a:spcPct val="120000"/>
              </a:lnSpc>
            </a:pPr>
            <a:r>
              <a:rPr lang="en-ZA" i="1" dirty="0">
                <a:latin typeface="Arial"/>
                <a:ea typeface="Calibri"/>
                <a:cs typeface="Arial"/>
              </a:rPr>
              <a:t>Logo or company detail if already registered should be added to the </a:t>
            </a:r>
            <a:r>
              <a:rPr lang="en-ZA" b="1" i="1" dirty="0">
                <a:latin typeface="Arial"/>
                <a:ea typeface="Calibri"/>
                <a:cs typeface="Arial"/>
              </a:rPr>
              <a:t>top left corner</a:t>
            </a:r>
          </a:p>
          <a:p>
            <a:pPr>
              <a:lnSpc>
                <a:spcPct val="120000"/>
              </a:lnSpc>
            </a:pPr>
            <a:r>
              <a:rPr lang="en-ZA" sz="2400" b="1" dirty="0">
                <a:latin typeface="Arial"/>
                <a:ea typeface="Calibri"/>
                <a:cs typeface="Arial"/>
              </a:rPr>
              <a:t>Description of your device / sketches/ photos etc. and explain the feasibility of the design – compare this again to your competitors in the next slide</a:t>
            </a:r>
            <a:endParaRPr lang="en-ZA" sz="2400" i="1" dirty="0">
              <a:solidFill>
                <a:srgbClr val="FF0000"/>
              </a:solidFill>
              <a:latin typeface="Arial"/>
              <a:ea typeface="Calibri"/>
              <a:cs typeface="Arial"/>
            </a:endParaRPr>
          </a:p>
        </p:txBody>
      </p:sp>
      <p:pic>
        <p:nvPicPr>
          <p:cNvPr id="5" name="Picture 4" descr="A close-up of a logo&#10;&#10;AI-generated content may be incorrect.">
            <a:extLst>
              <a:ext uri="{FF2B5EF4-FFF2-40B4-BE49-F238E27FC236}">
                <a16:creationId xmlns:a16="http://schemas.microsoft.com/office/drawing/2014/main" id="{0E2970B7-ECA6-C18D-6D04-49E7C3F07C3C}"/>
              </a:ext>
            </a:extLst>
          </p:cNvPr>
          <p:cNvPicPr>
            <a:picLocks noChangeAspect="1"/>
          </p:cNvPicPr>
          <p:nvPr/>
        </p:nvPicPr>
        <p:blipFill>
          <a:blip r:embed="rId2"/>
          <a:stretch>
            <a:fillRect/>
          </a:stretch>
        </p:blipFill>
        <p:spPr>
          <a:xfrm>
            <a:off x="3530494" y="300566"/>
            <a:ext cx="5030259" cy="1200150"/>
          </a:xfrm>
          <a:prstGeom prst="rect">
            <a:avLst/>
          </a:prstGeom>
        </p:spPr>
      </p:pic>
    </p:spTree>
    <p:extLst>
      <p:ext uri="{BB962C8B-B14F-4D97-AF65-F5344CB8AC3E}">
        <p14:creationId xmlns:p14="http://schemas.microsoft.com/office/powerpoint/2010/main" val="3321484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6122F-2748-2431-30A6-F87715FB12CB}"/>
              </a:ext>
            </a:extLst>
          </p:cNvPr>
          <p:cNvSpPr>
            <a:spLocks noGrp="1"/>
          </p:cNvSpPr>
          <p:nvPr>
            <p:ph type="title"/>
          </p:nvPr>
        </p:nvSpPr>
        <p:spPr/>
        <p:txBody>
          <a:bodyPr/>
          <a:lstStyle/>
          <a:p>
            <a:r>
              <a:rPr lang="en-US" b="1" dirty="0"/>
              <a:t>Slide 2</a:t>
            </a:r>
            <a:r>
              <a:rPr lang="en-US" dirty="0"/>
              <a:t> (The Problem &amp; Competitors)</a:t>
            </a:r>
          </a:p>
        </p:txBody>
      </p:sp>
      <p:sp>
        <p:nvSpPr>
          <p:cNvPr id="3" name="Content Placeholder 2">
            <a:extLst>
              <a:ext uri="{FF2B5EF4-FFF2-40B4-BE49-F238E27FC236}">
                <a16:creationId xmlns:a16="http://schemas.microsoft.com/office/drawing/2014/main" id="{CB0C5B26-9D8C-A2A4-9884-8EFC0F445126}"/>
              </a:ext>
            </a:extLst>
          </p:cNvPr>
          <p:cNvSpPr>
            <a:spLocks noGrp="1"/>
          </p:cNvSpPr>
          <p:nvPr>
            <p:ph idx="1"/>
          </p:nvPr>
        </p:nvSpPr>
        <p:spPr>
          <a:xfrm>
            <a:off x="838200" y="1587500"/>
            <a:ext cx="10515600" cy="5125244"/>
          </a:xfrm>
        </p:spPr>
        <p:txBody>
          <a:bodyPr vert="horz" lIns="91440" tIns="45720" rIns="91440" bIns="45720" rtlCol="0" anchor="t">
            <a:normAutofit fontScale="92500" lnSpcReduction="20000"/>
          </a:bodyPr>
          <a:lstStyle/>
          <a:p>
            <a:pPr marL="514350" indent="-514350">
              <a:buAutoNum type="arabicPeriod"/>
            </a:pPr>
            <a:r>
              <a:rPr lang="en-US" dirty="0"/>
              <a:t>What </a:t>
            </a:r>
            <a:r>
              <a:rPr lang="en-US" b="1" dirty="0"/>
              <a:t>PROBLEM </a:t>
            </a:r>
            <a:r>
              <a:rPr lang="en-US" dirty="0"/>
              <a:t>do you solve?</a:t>
            </a:r>
          </a:p>
          <a:p>
            <a:pPr marL="971550" lvl="1" indent="-514350">
              <a:buFont typeface="Courier New,monospace"/>
              <a:buChar char="o"/>
            </a:pPr>
            <a:r>
              <a:rPr lang="en-US" dirty="0"/>
              <a:t>Example Product: A re-designed seatbelt that increases safety</a:t>
            </a:r>
          </a:p>
          <a:p>
            <a:pPr marL="971550" lvl="1" indent="-514350">
              <a:buFont typeface="Courier New,monospace"/>
              <a:buChar char="o"/>
            </a:pPr>
            <a:r>
              <a:rPr lang="en-US" dirty="0"/>
              <a:t>Example Project: A delivery service for local communities, using bicycles</a:t>
            </a:r>
          </a:p>
          <a:p>
            <a:pPr marL="514350" indent="-514350">
              <a:buFont typeface="Arial" panose="020B0604020202020204" pitchFamily="34" charset="0"/>
              <a:buAutoNum type="arabicPeriod"/>
            </a:pPr>
            <a:r>
              <a:rPr lang="en-US" dirty="0"/>
              <a:t>Add more information regarding the following </a:t>
            </a:r>
            <a:r>
              <a:rPr lang="en-US" dirty="0">
                <a:solidFill>
                  <a:srgbClr val="FF0000"/>
                </a:solidFill>
              </a:rPr>
              <a:t>(Compulsory)</a:t>
            </a:r>
          </a:p>
          <a:p>
            <a:pPr marL="971550" lvl="1" indent="-514350">
              <a:buFont typeface="Courier New"/>
              <a:buChar char="o"/>
            </a:pPr>
            <a:r>
              <a:rPr lang="en-US" dirty="0"/>
              <a:t>Environmental Impact: List the UN SDGs addressed and how your idea or project will comply with them (</a:t>
            </a:r>
            <a:r>
              <a:rPr lang="en-US" dirty="0">
                <a:ea typeface="+mn-lt"/>
                <a:cs typeface="+mn-lt"/>
                <a:hlinkClick r:id="rId2"/>
              </a:rPr>
              <a:t>https://sdgs.un.org/goals</a:t>
            </a:r>
            <a:r>
              <a:rPr lang="en-US" dirty="0"/>
              <a:t>)</a:t>
            </a:r>
          </a:p>
          <a:p>
            <a:pPr marL="971550" lvl="1" indent="-514350">
              <a:buFont typeface="Courier New"/>
              <a:buChar char="o"/>
            </a:pPr>
            <a:r>
              <a:rPr lang="en-US" dirty="0"/>
              <a:t>Include TRL Levels: </a:t>
            </a:r>
            <a:r>
              <a:rPr lang="en-ZA" sz="1400" i="1" dirty="0">
                <a:latin typeface="Calibri"/>
                <a:ea typeface="Calibri"/>
                <a:cs typeface="Calibri"/>
              </a:rPr>
              <a:t>(</a:t>
            </a:r>
            <a:r>
              <a:rPr lang="en-ZA" sz="1400" dirty="0">
                <a:latin typeface="Calibri"/>
                <a:ea typeface="Calibri"/>
                <a:cs typeface="Calibri"/>
                <a:hlinkClick r:id="rId3"/>
              </a:rPr>
              <a:t>https://euraxess.ec.europa.eu/career-development/researchers/manual-scientific-entrepreneurship/major-steps/trl</a:t>
            </a:r>
            <a:r>
              <a:rPr lang="en-ZA" sz="1400" i="1" dirty="0">
                <a:latin typeface="Calibri"/>
                <a:ea typeface="Calibri"/>
                <a:cs typeface="Calibri"/>
              </a:rPr>
              <a:t>)</a:t>
            </a:r>
            <a:endParaRPr lang="en-US" dirty="0"/>
          </a:p>
          <a:p>
            <a:pPr marL="514350" indent="-514350">
              <a:buAutoNum type="arabicPeriod"/>
            </a:pPr>
            <a:r>
              <a:rPr lang="en-US" dirty="0"/>
              <a:t>List the </a:t>
            </a:r>
            <a:r>
              <a:rPr lang="en-US" b="1" dirty="0"/>
              <a:t>COMPETITORS</a:t>
            </a:r>
            <a:endParaRPr lang="en-US" dirty="0">
              <a:latin typeface="Aptos"/>
              <a:ea typeface="Calibri"/>
              <a:cs typeface="Calibri"/>
            </a:endParaRPr>
          </a:p>
          <a:p>
            <a:pPr marL="971550" lvl="1" indent="-514350">
              <a:buFont typeface="Courier New"/>
              <a:buChar char="o"/>
            </a:pPr>
            <a:r>
              <a:rPr lang="en-ZA" sz="2200" dirty="0">
                <a:latin typeface="Calibri"/>
                <a:ea typeface="Calibri"/>
                <a:cs typeface="Calibri"/>
              </a:rPr>
              <a:t>What is new or different to competitors and </a:t>
            </a:r>
            <a:r>
              <a:rPr lang="en-ZA" sz="2200" b="1" dirty="0">
                <a:latin typeface="Calibri"/>
                <a:ea typeface="Calibri"/>
                <a:cs typeface="Calibri"/>
              </a:rPr>
              <a:t>how</a:t>
            </a:r>
            <a:r>
              <a:rPr lang="en-ZA" sz="2200" dirty="0">
                <a:solidFill>
                  <a:schemeClr val="accent2">
                    <a:lumMod val="50000"/>
                  </a:schemeClr>
                </a:solidFill>
                <a:latin typeface="Calibri"/>
                <a:ea typeface="Calibri"/>
                <a:cs typeface="Calibri"/>
              </a:rPr>
              <a:t> </a:t>
            </a:r>
            <a:r>
              <a:rPr lang="en-ZA" sz="2200" dirty="0">
                <a:latin typeface="Calibri"/>
                <a:ea typeface="Calibri"/>
                <a:cs typeface="Calibri"/>
              </a:rPr>
              <a:t>is your</a:t>
            </a:r>
            <a:r>
              <a:rPr lang="en-ZA" sz="2200" b="1" dirty="0">
                <a:latin typeface="Calibri"/>
                <a:ea typeface="Calibri"/>
                <a:cs typeface="Calibri"/>
              </a:rPr>
              <a:t> </a:t>
            </a:r>
            <a:r>
              <a:rPr lang="en-ZA" sz="2200" dirty="0">
                <a:latin typeface="Calibri"/>
                <a:ea typeface="Calibri"/>
                <a:cs typeface="Calibri"/>
              </a:rPr>
              <a:t>idea (product or project) providing a solution to solve the problem differently from the competitors?</a:t>
            </a:r>
            <a:endParaRPr lang="en-US"/>
          </a:p>
          <a:p>
            <a:pPr marL="971550" lvl="1" indent="-514350">
              <a:buFont typeface="Courier New"/>
              <a:buChar char="o"/>
            </a:pPr>
            <a:r>
              <a:rPr lang="en-GB" sz="2000" dirty="0">
                <a:latin typeface="Calibri"/>
                <a:ea typeface="Calibri"/>
                <a:cs typeface="Calibri"/>
              </a:rPr>
              <a:t>Provide a list of competitors with the same or similar offering to yours. Explain how your solution may be better than similar offerings. List the differentiating features.</a:t>
            </a:r>
            <a:r>
              <a:rPr lang="en-ZA" sz="2000" dirty="0">
                <a:latin typeface="Calibri"/>
                <a:ea typeface="Calibri"/>
                <a:cs typeface="Calibri"/>
              </a:rPr>
              <a:t> </a:t>
            </a:r>
            <a:r>
              <a:rPr lang="en-GB" sz="2000" b="1" dirty="0">
                <a:latin typeface="Calibri"/>
                <a:ea typeface="Calibri"/>
                <a:cs typeface="Calibri"/>
              </a:rPr>
              <a:t>Current/alternative offerings in the market; Features of current/alternative offerings (mention the most important advantages and disadvantages of current offerings); Competitive advantage: any superior features that you have over your competitors’ offerings/current offerings.</a:t>
            </a:r>
            <a:endParaRPr lang="en-ZA" sz="2000" dirty="0">
              <a:latin typeface="Calibri"/>
              <a:ea typeface="Calibri"/>
              <a:cs typeface="Calibri"/>
            </a:endParaRPr>
          </a:p>
          <a:p>
            <a:pPr marL="971550" lvl="1" indent="-514350">
              <a:buFont typeface="Courier New"/>
              <a:buChar char="o"/>
            </a:pPr>
            <a:r>
              <a:rPr lang="en-GB" sz="2000" dirty="0">
                <a:latin typeface="Calibri"/>
                <a:ea typeface="Calibri"/>
                <a:cs typeface="Calibri"/>
              </a:rPr>
              <a:t>Note there are </a:t>
            </a:r>
            <a:r>
              <a:rPr lang="en-GB" sz="2000" b="1" dirty="0">
                <a:latin typeface="Calibri"/>
                <a:ea typeface="Calibri"/>
                <a:cs typeface="Calibri"/>
              </a:rPr>
              <a:t>Direct and Indirect Competitors! </a:t>
            </a:r>
            <a:r>
              <a:rPr lang="en-GB" sz="2000" dirty="0">
                <a:latin typeface="Calibri"/>
                <a:ea typeface="Calibri"/>
                <a:cs typeface="Calibri"/>
              </a:rPr>
              <a:t>Make sure to include both.</a:t>
            </a:r>
          </a:p>
          <a:p>
            <a:pPr marL="971550" lvl="1" indent="-514350">
              <a:buFont typeface="Courier New"/>
              <a:buChar char="o"/>
            </a:pPr>
            <a:endParaRPr lang="en-US" dirty="0">
              <a:latin typeface="Aptos" panose="020B0004020202020204"/>
              <a:ea typeface="Calibri"/>
              <a:cs typeface="Calibri"/>
            </a:endParaRPr>
          </a:p>
        </p:txBody>
      </p:sp>
    </p:spTree>
    <p:extLst>
      <p:ext uri="{BB962C8B-B14F-4D97-AF65-F5344CB8AC3E}">
        <p14:creationId xmlns:p14="http://schemas.microsoft.com/office/powerpoint/2010/main" val="915627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FEEA2-4F61-26A3-A5F8-317E8942F733}"/>
              </a:ext>
            </a:extLst>
          </p:cNvPr>
          <p:cNvSpPr>
            <a:spLocks noGrp="1"/>
          </p:cNvSpPr>
          <p:nvPr>
            <p:ph type="title"/>
          </p:nvPr>
        </p:nvSpPr>
        <p:spPr/>
        <p:txBody>
          <a:bodyPr/>
          <a:lstStyle/>
          <a:p>
            <a:r>
              <a:rPr lang="en-US" b="1" dirty="0"/>
              <a:t>Slide 3</a:t>
            </a:r>
            <a:r>
              <a:rPr lang="en-US" dirty="0"/>
              <a:t> (Potential Clients and Idea Origin)</a:t>
            </a:r>
          </a:p>
        </p:txBody>
      </p:sp>
      <p:sp>
        <p:nvSpPr>
          <p:cNvPr id="3" name="Content Placeholder 2">
            <a:extLst>
              <a:ext uri="{FF2B5EF4-FFF2-40B4-BE49-F238E27FC236}">
                <a16:creationId xmlns:a16="http://schemas.microsoft.com/office/drawing/2014/main" id="{AB1381FD-FD7A-86A3-F07D-F76DAFEBBD06}"/>
              </a:ext>
            </a:extLst>
          </p:cNvPr>
          <p:cNvSpPr>
            <a:spLocks noGrp="1"/>
          </p:cNvSpPr>
          <p:nvPr>
            <p:ph idx="1"/>
          </p:nvPr>
        </p:nvSpPr>
        <p:spPr/>
        <p:txBody>
          <a:bodyPr vert="horz" lIns="91440" tIns="45720" rIns="91440" bIns="45720" rtlCol="0" anchor="t">
            <a:normAutofit/>
          </a:bodyPr>
          <a:lstStyle/>
          <a:p>
            <a:r>
              <a:rPr lang="en-US" dirty="0"/>
              <a:t>Describe your potential clients:</a:t>
            </a:r>
          </a:p>
          <a:p>
            <a:pPr lvl="1">
              <a:buFont typeface="Courier New" panose="020B0604020202020204" pitchFamily="34" charset="0"/>
              <a:buChar char="o"/>
            </a:pPr>
            <a:r>
              <a:rPr lang="en-US" dirty="0"/>
              <a:t>Who will buy the product or pay for the service*?</a:t>
            </a:r>
          </a:p>
          <a:p>
            <a:pPr lvl="1">
              <a:buFont typeface="Courier New" panose="020B0604020202020204" pitchFamily="34" charset="0"/>
              <a:buChar char="o"/>
            </a:pPr>
            <a:r>
              <a:rPr lang="en-US" dirty="0"/>
              <a:t>Where will it be implemented/used?</a:t>
            </a:r>
          </a:p>
          <a:p>
            <a:pPr lvl="1">
              <a:buFont typeface="Courier New" panose="020B0604020202020204" pitchFamily="34" charset="0"/>
              <a:buChar char="o"/>
            </a:pPr>
            <a:r>
              <a:rPr lang="en-US" dirty="0"/>
              <a:t>Who will benefit from this product/project?</a:t>
            </a:r>
          </a:p>
          <a:p>
            <a:pPr lvl="1">
              <a:lnSpc>
                <a:spcPct val="100000"/>
              </a:lnSpc>
              <a:spcBef>
                <a:spcPts val="0"/>
              </a:spcBef>
              <a:buFont typeface="Courier New" panose="020B0604020202020204" pitchFamily="34" charset="0"/>
              <a:buChar char="o"/>
            </a:pPr>
            <a:r>
              <a:rPr lang="en-US" dirty="0">
                <a:latin typeface="Aptos"/>
                <a:ea typeface="Calibri"/>
                <a:cs typeface="Calibri"/>
              </a:rPr>
              <a:t>Add appropriate photo(s) to indicate potential clients – note written permission is needed from persons if you want to use their photos</a:t>
            </a:r>
            <a:endParaRPr lang="en-ZA" dirty="0">
              <a:latin typeface="Aptos"/>
              <a:ea typeface="Calibri"/>
              <a:cs typeface="Calibri"/>
            </a:endParaRPr>
          </a:p>
          <a:p>
            <a:pPr marL="0" indent="0">
              <a:buNone/>
            </a:pPr>
            <a:endParaRPr lang="en-US"/>
          </a:p>
          <a:p>
            <a:pPr marL="0" indent="0">
              <a:buNone/>
            </a:pPr>
            <a:r>
              <a:rPr lang="en-US" i="1" dirty="0"/>
              <a:t>*TIP: </a:t>
            </a:r>
            <a:r>
              <a:rPr lang="en-ZA" sz="2400" i="1" dirty="0">
                <a:latin typeface="Aptos"/>
                <a:ea typeface="Calibri"/>
                <a:cs typeface="Calibri"/>
              </a:rPr>
              <a:t>Paying customer may not be the beneficiary – explain this e.g., a parent will pay for extra classes, but the learner will benefit from extra classes)</a:t>
            </a:r>
            <a:endParaRPr lang="en-US" i="1">
              <a:latin typeface="Aptos"/>
            </a:endParaRPr>
          </a:p>
        </p:txBody>
      </p:sp>
    </p:spTree>
    <p:extLst>
      <p:ext uri="{BB962C8B-B14F-4D97-AF65-F5344CB8AC3E}">
        <p14:creationId xmlns:p14="http://schemas.microsoft.com/office/powerpoint/2010/main" val="2265400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887DB-9108-34FC-E7BD-9F8421537C55}"/>
              </a:ext>
            </a:extLst>
          </p:cNvPr>
          <p:cNvSpPr>
            <a:spLocks noGrp="1"/>
          </p:cNvSpPr>
          <p:nvPr>
            <p:ph type="title"/>
          </p:nvPr>
        </p:nvSpPr>
        <p:spPr/>
        <p:txBody>
          <a:bodyPr/>
          <a:lstStyle/>
          <a:p>
            <a:r>
              <a:rPr lang="en-US" b="1" dirty="0"/>
              <a:t>Slide </a:t>
            </a:r>
            <a:r>
              <a:rPr lang="en-US" b="1"/>
              <a:t>4</a:t>
            </a:r>
            <a:r>
              <a:rPr lang="en-US" b="1" dirty="0"/>
              <a:t> </a:t>
            </a:r>
            <a:r>
              <a:rPr lang="en-US" dirty="0"/>
              <a:t>– Finances (Income &amp; Profit)</a:t>
            </a:r>
          </a:p>
        </p:txBody>
      </p:sp>
      <p:sp>
        <p:nvSpPr>
          <p:cNvPr id="3" name="Content Placeholder 2">
            <a:extLst>
              <a:ext uri="{FF2B5EF4-FFF2-40B4-BE49-F238E27FC236}">
                <a16:creationId xmlns:a16="http://schemas.microsoft.com/office/drawing/2014/main" id="{A54D5E6C-49BB-F769-22E6-886617399F3A}"/>
              </a:ext>
            </a:extLst>
          </p:cNvPr>
          <p:cNvSpPr>
            <a:spLocks noGrp="1"/>
          </p:cNvSpPr>
          <p:nvPr>
            <p:ph idx="1"/>
          </p:nvPr>
        </p:nvSpPr>
        <p:spPr/>
        <p:txBody>
          <a:bodyPr vert="horz" lIns="91440" tIns="45720" rIns="91440" bIns="45720" rtlCol="0" anchor="t">
            <a:normAutofit fontScale="70000" lnSpcReduction="20000"/>
          </a:bodyPr>
          <a:lstStyle/>
          <a:p>
            <a:r>
              <a:rPr lang="en-US" dirty="0"/>
              <a:t>Determine Potential Income</a:t>
            </a:r>
          </a:p>
          <a:p>
            <a:pPr marL="914400" lvl="1" indent="-457200">
              <a:buAutoNum type="arabicPeriod"/>
            </a:pPr>
            <a:r>
              <a:rPr lang="en-US" dirty="0"/>
              <a:t>An estimate price of item (selling price) or fees (if project per lesson/session/group) = INCOME!</a:t>
            </a:r>
          </a:p>
          <a:p>
            <a:pPr marL="914400" lvl="1" indent="-457200">
              <a:buAutoNum type="arabicPeriod"/>
            </a:pPr>
            <a:r>
              <a:rPr lang="en-US" dirty="0"/>
              <a:t>Add a graph indicating the minimal viable point where money will be made? Utilize excel spreadsheet – a template can be provided </a:t>
            </a:r>
            <a:r>
              <a:rPr lang="en-US" i="1" dirty="0"/>
              <a:t>(please request this via email and look out for Financial Masterclasses on offer)</a:t>
            </a:r>
          </a:p>
          <a:p>
            <a:pPr marL="914400" lvl="1" indent="-457200">
              <a:buAutoNum type="arabicPeriod"/>
            </a:pPr>
            <a:r>
              <a:rPr lang="en-US" dirty="0"/>
              <a:t>Summarize the PROFIT – Income vs Expenses (be realistic </a:t>
            </a:r>
            <a:r>
              <a:rPr lang="en-ZA" dirty="0">
                <a:latin typeface="Aptos"/>
                <a:ea typeface="Calibri"/>
                <a:cs typeface="Calibri"/>
              </a:rPr>
              <a:t>– e.g., your salary could (should!) be zero in first few months however you should add salaries, and you should make sure costing in tables is listed per month or per year and this taken into consideration when you do the calculations)</a:t>
            </a:r>
            <a:r>
              <a:rPr lang="en-ZA" i="1" dirty="0">
                <a:latin typeface="Aptos"/>
                <a:ea typeface="Calibri"/>
                <a:cs typeface="Calibri"/>
              </a:rPr>
              <a:t> (</a:t>
            </a:r>
            <a:r>
              <a:rPr lang="en-ZA" i="1" dirty="0">
                <a:solidFill>
                  <a:srgbClr val="FF0000"/>
                </a:solidFill>
                <a:latin typeface="Aptos"/>
                <a:ea typeface="Calibri"/>
                <a:cs typeface="Calibri"/>
              </a:rPr>
              <a:t>This is the MOST important information where you combine all numbers to indicate what is needed and amounts and where</a:t>
            </a:r>
            <a:r>
              <a:rPr lang="en-ZA" i="1" dirty="0">
                <a:latin typeface="Aptos"/>
                <a:ea typeface="Calibri"/>
                <a:cs typeface="Calibri"/>
              </a:rPr>
              <a:t>)</a:t>
            </a:r>
          </a:p>
          <a:p>
            <a:r>
              <a:rPr lang="en-US" dirty="0"/>
              <a:t>Summarize how money can be made in 1 sentence</a:t>
            </a:r>
          </a:p>
          <a:p>
            <a:pPr marL="914400" lvl="1" indent="-457200">
              <a:buAutoNum type="arabicPeriod"/>
            </a:pPr>
            <a:r>
              <a:rPr lang="en-US" dirty="0"/>
              <a:t>For a 3-minute pitch</a:t>
            </a:r>
          </a:p>
          <a:p>
            <a:pPr marL="914400" lvl="1" indent="-457200">
              <a:buAutoNum type="arabicPeriod"/>
            </a:pPr>
            <a:r>
              <a:rPr lang="en-US" dirty="0"/>
              <a:t>Example: </a:t>
            </a:r>
            <a:r>
              <a:rPr lang="en-ZA" sz="2100" dirty="0">
                <a:solidFill>
                  <a:schemeClr val="accent2">
                    <a:lumMod val="50000"/>
                  </a:schemeClr>
                </a:solidFill>
                <a:latin typeface="Calibri"/>
                <a:ea typeface="Calibri"/>
                <a:cs typeface="Calibri"/>
              </a:rPr>
              <a:t>If I can produce 100 of my product at a cost of R … and sell this as a prize of …… I will be able to cover my cost (production and marketing). If I can market my product, I can sell a 1000 of my product and cover my cost and make a profit of ….. . </a:t>
            </a:r>
            <a:endParaRPr lang="en-US" dirty="0">
              <a:solidFill>
                <a:schemeClr val="accent2">
                  <a:lumMod val="50000"/>
                </a:schemeClr>
              </a:solidFill>
            </a:endParaRPr>
          </a:p>
          <a:p>
            <a:r>
              <a:rPr lang="en-US" dirty="0"/>
              <a:t>How will this project/invention be funded:</a:t>
            </a:r>
          </a:p>
          <a:p>
            <a:pPr marL="457200" lvl="1" indent="0">
              <a:buNone/>
            </a:pPr>
            <a:r>
              <a:rPr lang="en-ZA" sz="2300" b="1" i="1" dirty="0">
                <a:latin typeface="Calibri"/>
                <a:ea typeface="Calibri"/>
                <a:cs typeface="Calibri"/>
              </a:rPr>
              <a:t>Start-up Funds</a:t>
            </a:r>
            <a:r>
              <a:rPr lang="en-ZA" sz="2300" i="1" dirty="0">
                <a:latin typeface="Calibri"/>
                <a:ea typeface="Calibri"/>
                <a:cs typeface="Calibri"/>
              </a:rPr>
              <a:t>: Indicate if you are planning to invest any of your own money; funding applications you plan to apply to etc. Competition you took part in with the aim to received funding / mentorship / training.</a:t>
            </a:r>
            <a:endParaRPr lang="en-US"/>
          </a:p>
          <a:p>
            <a:pPr lvl="1">
              <a:buAutoNum type="arabicPeriod"/>
            </a:pPr>
            <a:endParaRPr lang="en-US" dirty="0"/>
          </a:p>
        </p:txBody>
      </p:sp>
    </p:spTree>
    <p:extLst>
      <p:ext uri="{BB962C8B-B14F-4D97-AF65-F5344CB8AC3E}">
        <p14:creationId xmlns:p14="http://schemas.microsoft.com/office/powerpoint/2010/main" val="1552887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E5704-0073-D209-2CF9-D0C84D5FB14E}"/>
              </a:ext>
            </a:extLst>
          </p:cNvPr>
          <p:cNvSpPr>
            <a:spLocks noGrp="1"/>
          </p:cNvSpPr>
          <p:nvPr>
            <p:ph type="title"/>
          </p:nvPr>
        </p:nvSpPr>
        <p:spPr/>
        <p:txBody>
          <a:bodyPr/>
          <a:lstStyle/>
          <a:p>
            <a:r>
              <a:rPr lang="en-US" b="1" dirty="0"/>
              <a:t>Slide </a:t>
            </a:r>
            <a:r>
              <a:rPr lang="en-US" b="1"/>
              <a:t>5</a:t>
            </a:r>
            <a:r>
              <a:rPr lang="en-US" dirty="0"/>
              <a:t> – Finances (Expenses/Costs)</a:t>
            </a:r>
          </a:p>
        </p:txBody>
      </p:sp>
      <p:sp>
        <p:nvSpPr>
          <p:cNvPr id="3" name="Content Placeholder 2">
            <a:extLst>
              <a:ext uri="{FF2B5EF4-FFF2-40B4-BE49-F238E27FC236}">
                <a16:creationId xmlns:a16="http://schemas.microsoft.com/office/drawing/2014/main" id="{3E758D82-721A-02FA-AF44-120E0C9EC75F}"/>
              </a:ext>
            </a:extLst>
          </p:cNvPr>
          <p:cNvSpPr>
            <a:spLocks noGrp="1"/>
          </p:cNvSpPr>
          <p:nvPr>
            <p:ph idx="1"/>
          </p:nvPr>
        </p:nvSpPr>
        <p:spPr/>
        <p:txBody>
          <a:bodyPr vert="horz" lIns="91440" tIns="45720" rIns="91440" bIns="45720" rtlCol="0" anchor="t">
            <a:normAutofit/>
          </a:bodyPr>
          <a:lstStyle/>
          <a:p>
            <a:r>
              <a:rPr lang="en-US" sz="2000" dirty="0"/>
              <a:t>Cost should include at least the following</a:t>
            </a:r>
            <a:r>
              <a:rPr lang="en-US" sz="2000"/>
              <a:t> – you can use an excel spreadsheet to illustrate these expenses</a:t>
            </a:r>
            <a:r>
              <a:rPr lang="en-US" sz="2000" dirty="0"/>
              <a:t>:</a:t>
            </a:r>
            <a:endParaRPr lang="en-US" sz="2000"/>
          </a:p>
          <a:p>
            <a:pPr lvl="1">
              <a:buFont typeface="Arial"/>
              <a:buChar char="•"/>
            </a:pPr>
            <a:r>
              <a:rPr lang="en-US" sz="1200" dirty="0"/>
              <a:t>An estimate price of components</a:t>
            </a:r>
          </a:p>
          <a:p>
            <a:pPr lvl="1">
              <a:buFont typeface="Arial"/>
              <a:buChar char="•"/>
            </a:pPr>
            <a:r>
              <a:rPr lang="en-US" sz="1200" dirty="0"/>
              <a:t>Manufacturing of prototype</a:t>
            </a:r>
          </a:p>
          <a:p>
            <a:pPr lvl="1">
              <a:buFont typeface="Arial"/>
              <a:buChar char="•"/>
            </a:pPr>
            <a:r>
              <a:rPr lang="en-US" sz="1200" dirty="0"/>
              <a:t>Manufacturing of final product</a:t>
            </a:r>
          </a:p>
          <a:p>
            <a:pPr lvl="1">
              <a:buFont typeface="Arial"/>
              <a:buChar char="•"/>
            </a:pPr>
            <a:r>
              <a:rPr lang="en-US" sz="1200" dirty="0"/>
              <a:t>Marketing</a:t>
            </a:r>
          </a:p>
          <a:p>
            <a:pPr lvl="1">
              <a:buFont typeface="Arial"/>
              <a:buChar char="•"/>
            </a:pPr>
            <a:r>
              <a:rPr lang="en-US" sz="1200" dirty="0"/>
              <a:t>Distribution</a:t>
            </a:r>
          </a:p>
          <a:p>
            <a:pPr marL="457200" lvl="1" indent="0">
              <a:buNone/>
            </a:pPr>
            <a:r>
              <a:rPr lang="en-US" sz="1200"/>
              <a:t>Also think of:</a:t>
            </a:r>
          </a:p>
          <a:p>
            <a:pPr lvl="1">
              <a:buFont typeface="Arial"/>
              <a:buChar char="•"/>
            </a:pPr>
            <a:r>
              <a:rPr lang="en-US" sz="1200" dirty="0"/>
              <a:t>Staff Salaries</a:t>
            </a:r>
          </a:p>
          <a:p>
            <a:pPr lvl="1">
              <a:buFont typeface="Arial"/>
              <a:buChar char="•"/>
            </a:pPr>
            <a:r>
              <a:rPr lang="en-US" sz="1200" dirty="0"/>
              <a:t>Rent of factory/facilities</a:t>
            </a:r>
          </a:p>
          <a:p>
            <a:pPr lvl="1"/>
            <a:r>
              <a:rPr lang="en-US" sz="1200" dirty="0">
                <a:solidFill>
                  <a:srgbClr val="FF0000"/>
                </a:solidFill>
              </a:rPr>
              <a:t>If your business is already running, include monthly expenses for at least/up to a year (if you have data for multiple years include it!). This will include spending history, balance sheets and cash flow statements</a:t>
            </a:r>
          </a:p>
          <a:p>
            <a:r>
              <a:rPr lang="en-US" sz="2000" dirty="0"/>
              <a:t>Quotes:</a:t>
            </a:r>
          </a:p>
          <a:p>
            <a:pPr lvl="1"/>
            <a:r>
              <a:rPr lang="en-US" sz="1200" dirty="0"/>
              <a:t>Get real quotes </a:t>
            </a:r>
            <a:r>
              <a:rPr lang="en-ZA" sz="1200" dirty="0"/>
              <a:t>(online is fine but do get at least three with references and add the date when you compile this data, also update this to be not older than three months) and look at alternatives to limit expenses e.g., transport – look at option to hire a vehicle or to outsource to e.g., Mr Delivery</a:t>
            </a:r>
            <a:endParaRPr lang="en-US" sz="1200"/>
          </a:p>
          <a:p>
            <a:r>
              <a:rPr lang="en-US" sz="2000" dirty="0"/>
              <a:t>Prototyping:</a:t>
            </a:r>
          </a:p>
          <a:p>
            <a:pPr lvl="1"/>
            <a:r>
              <a:rPr lang="en-ZA" sz="1200" dirty="0">
                <a:latin typeface="Aptos"/>
                <a:ea typeface="Calibri"/>
                <a:cs typeface="Calibri"/>
              </a:rPr>
              <a:t>If you need prototyping, please have two costing structures – one for the prototyping and one for production with the aim to access the market </a:t>
            </a:r>
          </a:p>
          <a:p>
            <a:endParaRPr lang="en-US" sz="1600" dirty="0"/>
          </a:p>
          <a:p>
            <a:pPr lvl="1"/>
            <a:endParaRPr lang="en-US" sz="1600" dirty="0"/>
          </a:p>
          <a:p>
            <a:pPr lvl="1"/>
            <a:endParaRPr lang="en-US" dirty="0"/>
          </a:p>
        </p:txBody>
      </p:sp>
    </p:spTree>
    <p:extLst>
      <p:ext uri="{BB962C8B-B14F-4D97-AF65-F5344CB8AC3E}">
        <p14:creationId xmlns:p14="http://schemas.microsoft.com/office/powerpoint/2010/main" val="1990095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EB2CB-BBE3-3B57-CD0B-F7EA1FFA4B32}"/>
              </a:ext>
            </a:extLst>
          </p:cNvPr>
          <p:cNvSpPr>
            <a:spLocks noGrp="1"/>
          </p:cNvSpPr>
          <p:nvPr>
            <p:ph type="title"/>
          </p:nvPr>
        </p:nvSpPr>
        <p:spPr/>
        <p:txBody>
          <a:bodyPr/>
          <a:lstStyle/>
          <a:p>
            <a:r>
              <a:rPr lang="en-US" dirty="0"/>
              <a:t>Slides 6 &amp; 7 (Product or Project)</a:t>
            </a:r>
          </a:p>
        </p:txBody>
      </p:sp>
      <p:sp>
        <p:nvSpPr>
          <p:cNvPr id="3" name="Content Placeholder 2">
            <a:extLst>
              <a:ext uri="{FF2B5EF4-FFF2-40B4-BE49-F238E27FC236}">
                <a16:creationId xmlns:a16="http://schemas.microsoft.com/office/drawing/2014/main" id="{D8674396-B01F-7F0D-B90D-476C702052A5}"/>
              </a:ext>
            </a:extLst>
          </p:cNvPr>
          <p:cNvSpPr>
            <a:spLocks noGrp="1"/>
          </p:cNvSpPr>
          <p:nvPr>
            <p:ph idx="1"/>
          </p:nvPr>
        </p:nvSpPr>
        <p:spPr/>
        <p:txBody>
          <a:bodyPr vert="horz" lIns="91440" tIns="45720" rIns="91440" bIns="45720" rtlCol="0" anchor="t">
            <a:normAutofit/>
          </a:bodyPr>
          <a:lstStyle/>
          <a:p>
            <a:r>
              <a:rPr lang="en-US" sz="1800" dirty="0">
                <a:latin typeface="Calibri"/>
                <a:ea typeface="Calibri"/>
                <a:cs typeface="Calibri"/>
              </a:rPr>
              <a:t>If you're presenting a </a:t>
            </a:r>
            <a:r>
              <a:rPr lang="en-US" sz="1800" b="1" dirty="0">
                <a:latin typeface="Calibri"/>
                <a:ea typeface="Calibri"/>
                <a:cs typeface="Calibri"/>
              </a:rPr>
              <a:t>Product</a:t>
            </a:r>
            <a:r>
              <a:rPr lang="en-US" sz="1800" dirty="0">
                <a:latin typeface="Calibri"/>
                <a:ea typeface="Calibri"/>
                <a:cs typeface="Calibri"/>
              </a:rPr>
              <a:t>, fill in slides </a:t>
            </a:r>
            <a:r>
              <a:rPr lang="en-US" sz="1800" b="1">
                <a:latin typeface="Calibri"/>
                <a:ea typeface="Calibri"/>
                <a:cs typeface="Calibri"/>
              </a:rPr>
              <a:t>6a</a:t>
            </a:r>
            <a:r>
              <a:rPr lang="en-US" sz="1800" b="1" dirty="0">
                <a:latin typeface="Calibri"/>
                <a:ea typeface="Calibri"/>
                <a:cs typeface="Calibri"/>
              </a:rPr>
              <a:t> &amp; </a:t>
            </a:r>
            <a:r>
              <a:rPr lang="en-US" sz="1800" b="1">
                <a:latin typeface="Calibri"/>
                <a:ea typeface="Calibri"/>
                <a:cs typeface="Calibri"/>
              </a:rPr>
              <a:t>7a</a:t>
            </a:r>
            <a:r>
              <a:rPr lang="en-US" sz="1800" dirty="0">
                <a:latin typeface="Calibri"/>
                <a:ea typeface="Calibri"/>
                <a:cs typeface="Calibri"/>
              </a:rPr>
              <a:t>, if you are presenting a </a:t>
            </a:r>
            <a:r>
              <a:rPr lang="en-US" sz="1800" b="1" dirty="0">
                <a:latin typeface="Calibri"/>
                <a:ea typeface="Calibri"/>
                <a:cs typeface="Calibri"/>
              </a:rPr>
              <a:t>Project</a:t>
            </a:r>
            <a:r>
              <a:rPr lang="en-US" sz="1800" dirty="0">
                <a:latin typeface="Calibri"/>
                <a:ea typeface="Calibri"/>
                <a:cs typeface="Calibri"/>
              </a:rPr>
              <a:t>, fill in slides </a:t>
            </a:r>
            <a:r>
              <a:rPr lang="en-US" sz="1800" b="1">
                <a:latin typeface="Calibri"/>
                <a:ea typeface="Calibri"/>
                <a:cs typeface="Calibri"/>
              </a:rPr>
              <a:t>6b</a:t>
            </a:r>
            <a:r>
              <a:rPr lang="en-US" sz="1800" b="1" dirty="0">
                <a:latin typeface="Calibri"/>
                <a:ea typeface="Calibri"/>
                <a:cs typeface="Calibri"/>
              </a:rPr>
              <a:t> &amp;</a:t>
            </a:r>
            <a:r>
              <a:rPr lang="en-US" sz="1800" b="1">
                <a:latin typeface="Calibri"/>
                <a:ea typeface="Calibri"/>
                <a:cs typeface="Calibri"/>
              </a:rPr>
              <a:t>7b</a:t>
            </a:r>
            <a:r>
              <a:rPr lang="en-US" sz="1800" dirty="0">
                <a:latin typeface="Calibri"/>
                <a:ea typeface="Calibri"/>
                <a:cs typeface="Calibri"/>
              </a:rPr>
              <a:t>.</a:t>
            </a:r>
          </a:p>
          <a:p>
            <a:r>
              <a:rPr lang="en-US" sz="1800" dirty="0">
                <a:latin typeface="Calibri"/>
                <a:ea typeface="Calibri"/>
                <a:cs typeface="Calibri"/>
              </a:rPr>
              <a:t>To fill in Tables in the next slides calculations to achieve each milestone needs to be done. The first Table </a:t>
            </a:r>
            <a:r>
              <a:rPr lang="en-US" sz="1800" b="1" dirty="0">
                <a:latin typeface="Calibri"/>
                <a:ea typeface="Calibri"/>
                <a:cs typeface="Calibri"/>
              </a:rPr>
              <a:t>(Slides a)</a:t>
            </a:r>
            <a:r>
              <a:rPr lang="en-US" sz="1800" dirty="0">
                <a:latin typeface="Calibri"/>
                <a:ea typeface="Calibri"/>
                <a:cs typeface="Calibri"/>
              </a:rPr>
              <a:t> is an in-depth description of the milestones required for your product/project. The second Table </a:t>
            </a:r>
            <a:r>
              <a:rPr lang="en-US" sz="1800" b="1" dirty="0">
                <a:latin typeface="Calibri"/>
                <a:ea typeface="Calibri"/>
                <a:cs typeface="Calibri"/>
              </a:rPr>
              <a:t>(Slides b)</a:t>
            </a:r>
            <a:r>
              <a:rPr lang="en-US" sz="1800" dirty="0">
                <a:latin typeface="Calibri"/>
                <a:ea typeface="Calibri"/>
                <a:cs typeface="Calibri"/>
              </a:rPr>
              <a:t> requires timeline and costing.  </a:t>
            </a:r>
            <a:endParaRPr lang="en-US"/>
          </a:p>
          <a:p>
            <a:r>
              <a:rPr lang="en-US" sz="1800" i="1" dirty="0">
                <a:solidFill>
                  <a:srgbClr val="FF0000"/>
                </a:solidFill>
                <a:latin typeface="Calibri"/>
                <a:ea typeface="Calibri"/>
                <a:cs typeface="Calibri"/>
              </a:rPr>
              <a:t>NOTE in this template two sets of the tables are provided – the first set of two you should use </a:t>
            </a:r>
            <a:r>
              <a:rPr lang="en-US" sz="1800" dirty="0">
                <a:solidFill>
                  <a:srgbClr val="FF0000"/>
                </a:solidFill>
                <a:latin typeface="Calibri"/>
                <a:ea typeface="Calibri"/>
                <a:cs typeface="Calibri"/>
              </a:rPr>
              <a:t>if your idea is a product and the second set of two slides if your idea is a project, you should fill in.</a:t>
            </a:r>
          </a:p>
          <a:p>
            <a:r>
              <a:rPr lang="en-US" sz="1800" dirty="0">
                <a:latin typeface="Calibri"/>
                <a:ea typeface="Calibri"/>
                <a:cs typeface="Calibri"/>
              </a:rPr>
              <a:t>You can delete slides not used</a:t>
            </a:r>
          </a:p>
          <a:p>
            <a:pPr marL="0" indent="0">
              <a:buNone/>
            </a:pPr>
            <a:r>
              <a:rPr lang="en-US" sz="1500" i="1" dirty="0">
                <a:solidFill>
                  <a:srgbClr val="000000"/>
                </a:solidFill>
                <a:latin typeface="Calibri"/>
                <a:ea typeface="Calibri"/>
                <a:cs typeface="Calibri"/>
              </a:rPr>
              <a:t>      (Tables based on Technology Innovation Agency (TIA) examples in next slides (</a:t>
            </a:r>
            <a:r>
              <a:rPr lang="en-ZA" sz="1100" dirty="0">
                <a:solidFill>
                  <a:srgbClr val="FF0000"/>
                </a:solidFill>
                <a:latin typeface="Arial"/>
                <a:ea typeface="Calibri"/>
                <a:cs typeface="Arial"/>
                <a:hlinkClick r:id="rId2"/>
              </a:rPr>
              <a:t>https://www.tia.org.za/</a:t>
            </a:r>
            <a:r>
              <a:rPr lang="en-US" dirty="0">
                <a:solidFill>
                  <a:srgbClr val="000000"/>
                </a:solidFill>
                <a:latin typeface="Aptos"/>
                <a:ea typeface="Calibri"/>
                <a:cs typeface="Arial"/>
              </a:rPr>
              <a:t>)</a:t>
            </a:r>
            <a:endParaRPr lang="en-US"/>
          </a:p>
        </p:txBody>
      </p:sp>
    </p:spTree>
    <p:extLst>
      <p:ext uri="{BB962C8B-B14F-4D97-AF65-F5344CB8AC3E}">
        <p14:creationId xmlns:p14="http://schemas.microsoft.com/office/powerpoint/2010/main" val="22948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3237</Words>
  <Application>Microsoft Office PowerPoint</Application>
  <PresentationFormat>Widescreen</PresentationFormat>
  <Paragraphs>405</Paragraphs>
  <Slides>17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Aptos</vt:lpstr>
      <vt:lpstr>Aptos Display</vt:lpstr>
      <vt:lpstr>Arial</vt:lpstr>
      <vt:lpstr>Calibri</vt:lpstr>
      <vt:lpstr>Courier New</vt:lpstr>
      <vt:lpstr>Courier New,monospace</vt:lpstr>
      <vt:lpstr>office theme</vt:lpstr>
      <vt:lpstr>PowerPoint Presentation</vt:lpstr>
      <vt:lpstr>i-GYM Innovation Challenges (IC)</vt:lpstr>
      <vt:lpstr>This is a template guideline for a presentation</vt:lpstr>
      <vt:lpstr> Slide 1 (Add your 3-word title here)</vt:lpstr>
      <vt:lpstr>Slide 2 (The Problem &amp; Competitors)</vt:lpstr>
      <vt:lpstr>Slide 3 (Potential Clients and Idea Origin)</vt:lpstr>
      <vt:lpstr>Slide 4 – Finances (Income &amp; Profit)</vt:lpstr>
      <vt:lpstr>Slide 5 – Finances (Expenses/Costs)</vt:lpstr>
      <vt:lpstr>Slides 6 &amp; 7 (Product or Project)</vt:lpstr>
      <vt:lpstr>Slide 6a (Product Example) </vt:lpstr>
      <vt:lpstr>PowerPoint Presentation</vt:lpstr>
      <vt:lpstr>PowerPoint Presentation</vt:lpstr>
      <vt:lpstr>PowerPoint Presentation</vt:lpstr>
      <vt:lpstr>SLIDE 8 (Optional) Brief PROJECT TIMELINE Summary</vt:lpstr>
      <vt:lpstr>Slide 9 - The team, support and progress report (if applicable)</vt:lpstr>
      <vt:lpstr>Slide 10 - End Slide – leave presentation at this slide  if you run out of time – quickly scroll to this slide when saying thank you for the opportunity</vt:lpstr>
      <vt:lpstr> Advice from  Prof Seeram Ramakrishna, FREng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Coetzer Jeanne</dc:creator>
  <cp:lastModifiedBy>Coetzer Jeanne</cp:lastModifiedBy>
  <cp:revision>570</cp:revision>
  <dcterms:created xsi:type="dcterms:W3CDTF">2025-07-04T06:33:29Z</dcterms:created>
  <dcterms:modified xsi:type="dcterms:W3CDTF">2025-07-22T10:11:25Z</dcterms:modified>
</cp:coreProperties>
</file>