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4"/>
  </p:sldMasterIdLst>
  <p:notesMasterIdLst>
    <p:notesMasterId r:id="rId21"/>
  </p:notesMasterIdLst>
  <p:sldIdLst>
    <p:sldId id="269" r:id="rId5"/>
    <p:sldId id="275" r:id="rId6"/>
    <p:sldId id="268" r:id="rId7"/>
    <p:sldId id="273" r:id="rId8"/>
    <p:sldId id="256" r:id="rId9"/>
    <p:sldId id="257" r:id="rId10"/>
    <p:sldId id="258" r:id="rId11"/>
    <p:sldId id="259" r:id="rId12"/>
    <p:sldId id="263" r:id="rId13"/>
    <p:sldId id="264" r:id="rId14"/>
    <p:sldId id="266" r:id="rId15"/>
    <p:sldId id="267" r:id="rId16"/>
    <p:sldId id="260" r:id="rId17"/>
    <p:sldId id="262" r:id="rId18"/>
    <p:sldId id="261" r:id="rId19"/>
    <p:sldId id="265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EAGenerator" initials="I" lastIdx="15" clrIdx="0">
    <p:extLst>
      <p:ext uri="{19B8F6BF-5375-455C-9EA6-DF929625EA0E}">
        <p15:presenceInfo xmlns:p15="http://schemas.microsoft.com/office/powerpoint/2012/main" userId="IDEAGenerator" providerId="None"/>
      </p:ext>
    </p:extLst>
  </p:cmAuthor>
  <p:cmAuthor id="2" name="More Masego" initials="MM" lastIdx="4" clrIdx="1">
    <p:extLst>
      <p:ext uri="{19B8F6BF-5375-455C-9EA6-DF929625EA0E}">
        <p15:presenceInfo xmlns:p15="http://schemas.microsoft.com/office/powerpoint/2012/main" userId="S::220041700@stud.cut.ac.za::57067c45-79df-415d-95cc-2152f8bcb4ab" providerId="AD"/>
      </p:ext>
    </p:extLst>
  </p:cmAuthor>
  <p:cmAuthor id="3" name="cash" initials="c" lastIdx="6" clrIdx="2">
    <p:extLst>
      <p:ext uri="{19B8F6BF-5375-455C-9EA6-DF929625EA0E}">
        <p15:presenceInfo xmlns:p15="http://schemas.microsoft.com/office/powerpoint/2012/main" userId="cash" providerId="None"/>
      </p:ext>
    </p:extLst>
  </p:cmAuthor>
  <p:cmAuthor id="4" name="Klassen Laurentia" initials="KL" lastIdx="2" clrIdx="3">
    <p:extLst>
      <p:ext uri="{19B8F6BF-5375-455C-9EA6-DF929625EA0E}">
        <p15:presenceInfo xmlns:p15="http://schemas.microsoft.com/office/powerpoint/2012/main" userId="S::lklassen@cut.ac.za::6648c904-dff7-4ee4-9d62-ceb2a13668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1279" autoAdjust="0"/>
  </p:normalViewPr>
  <p:slideViewPr>
    <p:cSldViewPr snapToGrid="0">
      <p:cViewPr varScale="1">
        <p:scale>
          <a:sx n="71" d="100"/>
          <a:sy n="71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radie Izabeth" userId="705613a7-dd77-4373-9110-0192ce2f6f0e" providerId="ADAL" clId="{55074842-C98B-4710-95AE-5EF1FC2A754C}"/>
    <pc:docChg chg="custSel modSld">
      <pc:chgData name="Conradie Izabeth" userId="705613a7-dd77-4373-9110-0192ce2f6f0e" providerId="ADAL" clId="{55074842-C98B-4710-95AE-5EF1FC2A754C}" dt="2022-07-29T07:18:33.390" v="190" actId="115"/>
      <pc:docMkLst>
        <pc:docMk/>
      </pc:docMkLst>
      <pc:sldChg chg="addSp delSp modSp mod">
        <pc:chgData name="Conradie Izabeth" userId="705613a7-dd77-4373-9110-0192ce2f6f0e" providerId="ADAL" clId="{55074842-C98B-4710-95AE-5EF1FC2A754C}" dt="2022-07-29T07:18:33.390" v="190" actId="115"/>
        <pc:sldMkLst>
          <pc:docMk/>
          <pc:sldMk cId="3469608338" sldId="269"/>
        </pc:sldMkLst>
        <pc:spChg chg="del mod">
          <ac:chgData name="Conradie Izabeth" userId="705613a7-dd77-4373-9110-0192ce2f6f0e" providerId="ADAL" clId="{55074842-C98B-4710-95AE-5EF1FC2A754C}" dt="2022-07-29T07:14:49.616" v="16" actId="478"/>
          <ac:spMkLst>
            <pc:docMk/>
            <pc:sldMk cId="3469608338" sldId="269"/>
            <ac:spMk id="2" creationId="{C737F155-092B-46D9-93ED-7386188E1E0B}"/>
          </ac:spMkLst>
        </pc:spChg>
        <pc:spChg chg="add del mod">
          <ac:chgData name="Conradie Izabeth" userId="705613a7-dd77-4373-9110-0192ce2f6f0e" providerId="ADAL" clId="{55074842-C98B-4710-95AE-5EF1FC2A754C}" dt="2022-07-29T07:14:52.244" v="17" actId="478"/>
          <ac:spMkLst>
            <pc:docMk/>
            <pc:sldMk cId="3469608338" sldId="269"/>
            <ac:spMk id="7" creationId="{E14C671B-0ABE-408D-BC0F-C5F580FE6DDC}"/>
          </ac:spMkLst>
        </pc:spChg>
        <pc:spChg chg="mod">
          <ac:chgData name="Conradie Izabeth" userId="705613a7-dd77-4373-9110-0192ce2f6f0e" providerId="ADAL" clId="{55074842-C98B-4710-95AE-5EF1FC2A754C}" dt="2022-07-29T07:18:33.390" v="190" actId="115"/>
          <ac:spMkLst>
            <pc:docMk/>
            <pc:sldMk cId="3469608338" sldId="269"/>
            <ac:spMk id="10" creationId="{663C859C-41BE-42D9-BA78-9963FE0DF3B2}"/>
          </ac:spMkLst>
        </pc:spChg>
      </pc:sldChg>
      <pc:sldChg chg="modSp mod">
        <pc:chgData name="Conradie Izabeth" userId="705613a7-dd77-4373-9110-0192ce2f6f0e" providerId="ADAL" clId="{55074842-C98B-4710-95AE-5EF1FC2A754C}" dt="2022-07-29T07:16:20.671" v="143" actId="20577"/>
        <pc:sldMkLst>
          <pc:docMk/>
          <pc:sldMk cId="0" sldId="275"/>
        </pc:sldMkLst>
        <pc:spChg chg="mod">
          <ac:chgData name="Conradie Izabeth" userId="705613a7-dd77-4373-9110-0192ce2f6f0e" providerId="ADAL" clId="{55074842-C98B-4710-95AE-5EF1FC2A754C}" dt="2022-07-29T07:16:20.671" v="143" actId="20577"/>
          <ac:spMkLst>
            <pc:docMk/>
            <pc:sldMk cId="0" sldId="275"/>
            <ac:spMk id="104861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B09F-CB43-4273-8533-686A4CF9D160}" type="datetimeFigureOut">
              <a:rPr lang="en-ZA" smtClean="0"/>
              <a:t>2022/10/26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A4682-6664-41EF-B197-FF54B8FE9BC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06104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9280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You need to provide a service agreement that will include all the partners and consent forms from all partners to share this idea</a:t>
            </a:r>
          </a:p>
        </p:txBody>
      </p:sp>
      <p:sp>
        <p:nvSpPr>
          <p:cNvPr id="10486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2</a:t>
            </a:fld>
            <a:endParaRPr lang="en-Z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buNone/>
            </a:pPr>
            <a:r>
              <a:rPr lang="en-Z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Signed Service agreement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if  more than one person involved need to be ready i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ndicating all partners and stakeholders plus % ownership;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Logo, Company name if registered business plus registration number)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2172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*TIA tips: Provide a list of competitors with the same or similar offering to yours. Explain how your solution may be better than similar offerings. List the differentiating features.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Current/alternative offerings in the market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Features of current/alternative  offerings (mention the most important advantages and disadvantages of current offerings)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Competitive advantage:  any superior features that you have over your competitors’ offerings/current offerings. </a:t>
            </a:r>
            <a:endParaRPr lang="en-Z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924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*Tip: remember to double production cost to determine marketing costs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i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Table 2 Entry form (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PRODUCT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 Used the TIA Project milestones on Slide 5 to determine what should be done and Slide 6 for time line and costing) or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PROJECT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 Used the TIA Project milestones on Slide 7 to determine what should be done and Slide 8 for time line and costing). </a:t>
            </a:r>
            <a:endParaRPr lang="en-ZA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50677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TIA Form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 should bring you closer to achieving your goals and could entail a combination of technical and business development activities. </a:t>
            </a:r>
            <a:endParaRPr kumimoji="0" lang="en-ZA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10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29527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/>
              <a:t>TIA Form </a:t>
            </a: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Activities should bring you closer to achieving your goals and could entail a combination of technical and business development activities. </a:t>
            </a:r>
            <a:endParaRPr kumimoji="0" lang="en-ZA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A4682-6664-41EF-B197-FF54B8FE9BC5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042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AAC0-B2A5-4484-9A16-787F0ABCF730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0931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3078-E26D-4536-B998-E3E55BF25EB7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849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A20F3-F13F-488B-89FF-8A52A15F67A3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0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661C5-5E5D-4A20-A8CF-6964C5013169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7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6F061-0300-4281-8615-15E15F991620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1593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09F4-E353-42A6-BA29-2B8A6E7B2F01}" type="datetime1">
              <a:rPr lang="en-ZA" smtClean="0"/>
              <a:t>2022/10/26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9470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2BA38-ECBB-497E-97A0-87BCAEDA1574}" type="datetime1">
              <a:rPr lang="en-ZA" smtClean="0"/>
              <a:t>2022/10/26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1027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5F8F-4D41-4A14-85D7-3C31001B57B5}" type="datetime1">
              <a:rPr lang="en-ZA" smtClean="0"/>
              <a:t>2022/10/26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95835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15815-C92E-41A6-AE22-BE0A3B43EE4D}" type="datetime1">
              <a:rPr lang="en-ZA" smtClean="0"/>
              <a:t>2022/10/26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516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CD89-8FEF-41A5-806E-F9526F9B73BF}" type="datetime1">
              <a:rPr lang="en-ZA" smtClean="0"/>
              <a:t>2022/10/26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055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B13A7-4B4C-48DC-A47F-DDEAA7C46840}" type="datetime1">
              <a:rPr lang="en-ZA" smtClean="0"/>
              <a:t>2022/10/26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94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F3A9A-55D3-4A3A-958D-6E80325BC899}" type="datetime1">
              <a:rPr lang="en-ZA" smtClean="0"/>
              <a:t>2022/10/26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3282A-35AE-4162-8F01-6922A22D3973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00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ut.ac.za/idea-generator" TargetMode="External"/><Relationship Id="rId4" Type="http://schemas.openxmlformats.org/officeDocument/2006/relationships/hyperlink" Target="mailto:ideagenerator@cut.ac.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ideagenerator@cut.ac.za" TargetMode="External"/><Relationship Id="rId2" Type="http://schemas.openxmlformats.org/officeDocument/2006/relationships/hyperlink" Target="https://www.cut.ac.za/idea-generato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deagenerator@cut.ac.z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A88AAC-9013-41E1-8A84-E36A733A7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</a:t>
            </a:fld>
            <a:endParaRPr lang="en-ZA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08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5729391"/>
              </p:ext>
            </p:extLst>
          </p:nvPr>
        </p:nvGraphicFramePr>
        <p:xfrm>
          <a:off x="409056" y="851847"/>
          <a:ext cx="11255024" cy="5513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79455">
                  <a:extLst>
                    <a:ext uri="{9D8B030D-6E8A-4147-A177-3AD203B41FA5}">
                      <a16:colId xmlns:a16="http://schemas.microsoft.com/office/drawing/2014/main" val="1503383293"/>
                    </a:ext>
                  </a:extLst>
                </a:gridCol>
                <a:gridCol w="730456">
                  <a:extLst>
                    <a:ext uri="{9D8B030D-6E8A-4147-A177-3AD203B41FA5}">
                      <a16:colId xmlns:a16="http://schemas.microsoft.com/office/drawing/2014/main" val="2725979918"/>
                    </a:ext>
                  </a:extLst>
                </a:gridCol>
                <a:gridCol w="731488">
                  <a:extLst>
                    <a:ext uri="{9D8B030D-6E8A-4147-A177-3AD203B41FA5}">
                      <a16:colId xmlns:a16="http://schemas.microsoft.com/office/drawing/2014/main" val="309574183"/>
                    </a:ext>
                  </a:extLst>
                </a:gridCol>
                <a:gridCol w="1748763">
                  <a:extLst>
                    <a:ext uri="{9D8B030D-6E8A-4147-A177-3AD203B41FA5}">
                      <a16:colId xmlns:a16="http://schemas.microsoft.com/office/drawing/2014/main" val="2376464793"/>
                    </a:ext>
                  </a:extLst>
                </a:gridCol>
                <a:gridCol w="1809636">
                  <a:extLst>
                    <a:ext uri="{9D8B030D-6E8A-4147-A177-3AD203B41FA5}">
                      <a16:colId xmlns:a16="http://schemas.microsoft.com/office/drawing/2014/main" val="2357830673"/>
                    </a:ext>
                  </a:extLst>
                </a:gridCol>
                <a:gridCol w="1846777">
                  <a:extLst>
                    <a:ext uri="{9D8B030D-6E8A-4147-A177-3AD203B41FA5}">
                      <a16:colId xmlns:a16="http://schemas.microsoft.com/office/drawing/2014/main" val="2765451191"/>
                    </a:ext>
                  </a:extLst>
                </a:gridCol>
                <a:gridCol w="1608449">
                  <a:extLst>
                    <a:ext uri="{9D8B030D-6E8A-4147-A177-3AD203B41FA5}">
                      <a16:colId xmlns:a16="http://schemas.microsoft.com/office/drawing/2014/main" val="2520847717"/>
                    </a:ext>
                  </a:extLst>
                </a:gridCol>
              </a:tblGrid>
              <a:tr h="11583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Activities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Start Date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End date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Activity duration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Expected deliverables per activity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Person/Team Responsible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Estimated cost of achieving activity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590086916"/>
                  </a:ext>
                </a:extLst>
              </a:tr>
              <a:tr h="16216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1.Milestone 1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 Prototype development CAD drawings of devise, obtain technical advice  for prototype development &amp; design ,casing for device, mould manufacturing for case, Assembling parts and testing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Feb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August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6 Months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100">
                          <a:effectLst/>
                        </a:rPr>
                        <a:t>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(1) A seatbelt clip in casing prototype ready for assessing industry interest 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Entrepreneur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in collaboration with CUT CRPM, PDTS units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R 40 000</a:t>
                      </a:r>
                      <a:endParaRPr lang="en-ZA" sz="110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2743734594"/>
                  </a:ext>
                </a:extLst>
              </a:tr>
              <a:tr h="11583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1.Milestone 2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Final CAD drawings and product description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Start Business plan development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July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August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   2 Months 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Prototype(s) with CAD drawings Design registration.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TTO officer CUT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&amp; Law firm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R 10 000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3448949519"/>
                  </a:ext>
                </a:extLst>
              </a:tr>
              <a:tr h="150584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1.Seatbelt Milestone 3</a:t>
                      </a:r>
                      <a:endParaRPr lang="en-Z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Present </a:t>
                      </a:r>
                      <a:r>
                        <a:rPr lang="en-GB" sz="1100" dirty="0" err="1">
                          <a:effectLst/>
                        </a:rPr>
                        <a:t>registrated</a:t>
                      </a:r>
                      <a:r>
                        <a:rPr lang="en-GB" sz="1100" dirty="0">
                          <a:effectLst/>
                        </a:rPr>
                        <a:t> / preliminary patented prototype(s) to industry </a:t>
                      </a:r>
                      <a:endParaRPr lang="en-ZA" sz="1100" dirty="0">
                        <a:effectLst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This example is for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a product for cars component with app. </a:t>
                      </a:r>
                      <a:endParaRPr lang="en-ZA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0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September 2018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November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2018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   3 Months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Contact with car manufacturers assessing interest in acquiring  for device 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Entrepreneur</a:t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in collaboration with IDEA GENERATOR Unit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R 10 000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189170526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presentation utilizing TIA tables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3772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830710"/>
              </p:ext>
            </p:extLst>
          </p:nvPr>
        </p:nvGraphicFramePr>
        <p:xfrm>
          <a:off x="381897" y="148064"/>
          <a:ext cx="10844225" cy="7154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0735">
                  <a:extLst>
                    <a:ext uri="{9D8B030D-6E8A-4147-A177-3AD203B41FA5}">
                      <a16:colId xmlns:a16="http://schemas.microsoft.com/office/drawing/2014/main" val="3778461270"/>
                    </a:ext>
                  </a:extLst>
                </a:gridCol>
                <a:gridCol w="2458558">
                  <a:extLst>
                    <a:ext uri="{9D8B030D-6E8A-4147-A177-3AD203B41FA5}">
                      <a16:colId xmlns:a16="http://schemas.microsoft.com/office/drawing/2014/main" val="3004655637"/>
                    </a:ext>
                  </a:extLst>
                </a:gridCol>
                <a:gridCol w="2458558">
                  <a:extLst>
                    <a:ext uri="{9D8B030D-6E8A-4147-A177-3AD203B41FA5}">
                      <a16:colId xmlns:a16="http://schemas.microsoft.com/office/drawing/2014/main" val="1843378467"/>
                    </a:ext>
                  </a:extLst>
                </a:gridCol>
                <a:gridCol w="3786374">
                  <a:extLst>
                    <a:ext uri="{9D8B030D-6E8A-4147-A177-3AD203B41FA5}">
                      <a16:colId xmlns:a16="http://schemas.microsoft.com/office/drawing/2014/main" val="1380123781"/>
                    </a:ext>
                  </a:extLst>
                </a:gridCol>
              </a:tblGrid>
              <a:tr h="242565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Project milestones (decision-making points):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(this example is for</a:t>
                      </a:r>
                      <a:r>
                        <a:rPr lang="en-GB" sz="1100" baseline="0" dirty="0">
                          <a:effectLst/>
                        </a:rPr>
                        <a:t> a educational project - workshops on “how to study for exams”) </a:t>
                      </a:r>
                      <a:endParaRPr lang="en-ZA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1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For</a:t>
                      </a:r>
                      <a:r>
                        <a:rPr lang="en-GB" sz="1100" baseline="0" dirty="0">
                          <a:effectLst/>
                        </a:rPr>
                        <a:t> Example </a:t>
                      </a: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i="1" dirty="0">
                          <a:effectLst/>
                        </a:rPr>
                        <a:t>1 1. Identify facilitator(s)  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i="1" dirty="0">
                          <a:effectLst/>
                        </a:rPr>
                        <a:t>1.2 Identify method to look for / students / parents / potential learners that may be interest in course</a:t>
                      </a:r>
                      <a:endParaRPr lang="en-ZA" sz="1100" i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i="1" dirty="0">
                          <a:effectLst/>
                        </a:rPr>
                        <a:t>1.3</a:t>
                      </a:r>
                      <a:r>
                        <a:rPr lang="en-GB" sz="1100" i="1" baseline="0" dirty="0">
                          <a:effectLst/>
                        </a:rPr>
                        <a:t> Create online platform to host 1. info sessions 2. workshop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i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2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2.1</a:t>
                      </a:r>
                      <a:r>
                        <a:rPr lang="en-GB" sz="1100" baseline="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 Sign contracts with facilitators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ZA" sz="1100" dirty="0">
                          <a:effectLst/>
                        </a:rPr>
                        <a:t>2.2</a:t>
                      </a:r>
                      <a:r>
                        <a:rPr lang="en-ZA" sz="1100" baseline="0" dirty="0">
                          <a:effectLst/>
                        </a:rPr>
                        <a:t> Register business and see to it that Tax compliance is done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2.3. Identify clients to market to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 Online platform to host workshops in place </a:t>
                      </a: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3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3.1 Identify timelines to host workshops</a:t>
                      </a: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3.2.</a:t>
                      </a:r>
                      <a:r>
                        <a:rPr lang="en-GB" sz="1100" baseline="0" dirty="0">
                          <a:effectLst/>
                        </a:rPr>
                        <a:t> Accounting system in place for payment to facilitators and payments by clients </a:t>
                      </a:r>
                      <a:r>
                        <a:rPr lang="en-ZA" sz="1100" baseline="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4077957095"/>
                  </a:ext>
                </a:extLst>
              </a:tr>
              <a:tr h="161393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Decision criteria for each milestone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1 will be achieved once a method to identify facilitator(s) with credentials to present workshop(s) on how to study for exams and marketing strategy to find potential clients are determine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dirty="0">
                          <a:effectLst/>
                        </a:rPr>
                        <a:t>Milestone 2 will be achieved when discussion with facilitator(s) with credentials identified agree to discuss payment and times available to present workshop(s) and potential paying customers attend info sessions with facilitators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3 Time table -  Facilitators and Clients discussions to host workshop(S)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&amp; Feedback forms design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3586135658"/>
                  </a:ext>
                </a:extLst>
              </a:tr>
              <a:tr h="8022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Deliverable(s) per milestone.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Facilitator(s) with credentials are identified to present workshop(s) and potential paying customers are identified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Testing of online platform and fee per session discussions with facilitators;  Marketing to find clients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Accounting system in place for payments; registration of business; host workshop(s) with feedback system 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4060679432"/>
                  </a:ext>
                </a:extLst>
              </a:tr>
              <a:tr h="58446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Activities per milestone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Marketing &amp; online platform creation </a:t>
                      </a:r>
                      <a:endParaRPr lang="en-Z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Marketing to find clients</a:t>
                      </a:r>
                      <a:r>
                        <a:rPr lang="en-ZA" sz="11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– clint sign –up form with payment system in place</a:t>
                      </a:r>
                      <a:endParaRPr lang="en-GB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Appoint  accountant – receive payments; notify facilitators and participants of workshop(s) and host workshop(s)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(Start new table for Milestone 4 - implement suggestions obtained from complete feedback forms;  marketing for second round to find new clients)</a:t>
                      </a:r>
                      <a:endParaRPr lang="en-GB" sz="1100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2785973725"/>
                  </a:ext>
                </a:extLst>
              </a:tr>
              <a:tr h="800934">
                <a:tc gridSpan="4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This example is for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a project</a:t>
                      </a:r>
                      <a:endParaRPr lang="en-ZA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126997147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146694" y="1690688"/>
            <a:ext cx="4004014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979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9875" algn="l"/>
              </a:tabLst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plan and associated budget:</a:t>
            </a:r>
            <a:endParaRPr kumimoji="0" lang="en-GB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the table below to plan for project milestones:</a:t>
            </a:r>
            <a:endParaRPr kumimoji="0" lang="en-ZA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72428" y="6858000"/>
            <a:ext cx="4114800" cy="365125"/>
          </a:xfrm>
        </p:spPr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8895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2367515"/>
              </p:ext>
            </p:extLst>
          </p:nvPr>
        </p:nvGraphicFramePr>
        <p:xfrm>
          <a:off x="484095" y="1203173"/>
          <a:ext cx="11166440" cy="431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7579">
                  <a:extLst>
                    <a:ext uri="{9D8B030D-6E8A-4147-A177-3AD203B41FA5}">
                      <a16:colId xmlns:a16="http://schemas.microsoft.com/office/drawing/2014/main" val="1503383293"/>
                    </a:ext>
                  </a:extLst>
                </a:gridCol>
                <a:gridCol w="986083">
                  <a:extLst>
                    <a:ext uri="{9D8B030D-6E8A-4147-A177-3AD203B41FA5}">
                      <a16:colId xmlns:a16="http://schemas.microsoft.com/office/drawing/2014/main" val="2725979918"/>
                    </a:ext>
                  </a:extLst>
                </a:gridCol>
                <a:gridCol w="1602890">
                  <a:extLst>
                    <a:ext uri="{9D8B030D-6E8A-4147-A177-3AD203B41FA5}">
                      <a16:colId xmlns:a16="http://schemas.microsoft.com/office/drawing/2014/main" val="309574183"/>
                    </a:ext>
                  </a:extLst>
                </a:gridCol>
                <a:gridCol w="1721223">
                  <a:extLst>
                    <a:ext uri="{9D8B030D-6E8A-4147-A177-3AD203B41FA5}">
                      <a16:colId xmlns:a16="http://schemas.microsoft.com/office/drawing/2014/main" val="2376464793"/>
                    </a:ext>
                  </a:extLst>
                </a:gridCol>
                <a:gridCol w="1108036">
                  <a:extLst>
                    <a:ext uri="{9D8B030D-6E8A-4147-A177-3AD203B41FA5}">
                      <a16:colId xmlns:a16="http://schemas.microsoft.com/office/drawing/2014/main" val="2357830673"/>
                    </a:ext>
                  </a:extLst>
                </a:gridCol>
                <a:gridCol w="1394839">
                  <a:extLst>
                    <a:ext uri="{9D8B030D-6E8A-4147-A177-3AD203B41FA5}">
                      <a16:colId xmlns:a16="http://schemas.microsoft.com/office/drawing/2014/main" val="2765451191"/>
                    </a:ext>
                  </a:extLst>
                </a:gridCol>
                <a:gridCol w="1595790">
                  <a:extLst>
                    <a:ext uri="{9D8B030D-6E8A-4147-A177-3AD203B41FA5}">
                      <a16:colId xmlns:a16="http://schemas.microsoft.com/office/drawing/2014/main" val="25208477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Activities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Start Date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 </a:t>
                      </a:r>
                      <a:endParaRPr lang="en-ZA" sz="1100" b="0" i="0" kern="0" baseline="0" dirty="0">
                        <a:effectLst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End date</a:t>
                      </a:r>
                      <a:endParaRPr lang="en-ZA" sz="1100" b="0" i="0" kern="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Activity duration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Expected deliverables per activity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Person/Team Responsible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Estimated cost of achieving activity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590086916"/>
                  </a:ext>
                </a:extLst>
              </a:tr>
              <a:tr h="6593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1.Milestone 1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July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 </a:t>
                      </a:r>
                      <a:endParaRPr lang="en-ZA" sz="1100" b="0" i="0" kern="0" baseline="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December 20..</a:t>
                      </a:r>
                      <a:endParaRPr lang="en-ZA" sz="1100" b="0" i="0" kern="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6 Months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860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(1)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R 40 000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2743734594"/>
                  </a:ext>
                </a:extLst>
              </a:tr>
              <a:tr h="78824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1.Milestone 2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Start Business plan development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July 20..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September 20..</a:t>
                      </a:r>
                      <a:endParaRPr lang="en-ZA" sz="1100" b="0" i="0" kern="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2 Months 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/>
                      </a:r>
                      <a:br>
                        <a:rPr lang="en-GB" sz="1100">
                          <a:effectLst/>
                        </a:rPr>
                      </a:br>
                      <a:r>
                        <a:rPr lang="en-GB" sz="1100">
                          <a:effectLst/>
                        </a:rPr>
                        <a:t>R 10 000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3448949519"/>
                  </a:ext>
                </a:extLst>
              </a:tr>
              <a:tr h="1622004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u="sng" dirty="0">
                          <a:effectLst/>
                        </a:rPr>
                        <a:t>1.Milestone 3</a:t>
                      </a:r>
                      <a:endParaRPr lang="en-ZA" sz="11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This example is for</a:t>
                      </a:r>
                      <a:r>
                        <a:rPr lang="en-GB" sz="11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a project</a:t>
                      </a:r>
                      <a:endParaRPr lang="en-ZA" sz="1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</a:endParaRPr>
                    </a:p>
                  </a:txBody>
                  <a:tcPr marL="36228" marR="3622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September 20..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November </a:t>
                      </a:r>
                      <a:endParaRPr lang="en-ZA" sz="1100" b="0" i="0" kern="0" baseline="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b="0" i="0" kern="0" baseline="0" dirty="0">
                          <a:effectLst/>
                        </a:rPr>
                        <a:t>20..</a:t>
                      </a:r>
                      <a:endParaRPr lang="en-ZA" sz="1100" b="0" i="0" kern="0" baseline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   3 Months 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/>
                      </a:r>
                      <a:br>
                        <a:rPr lang="en-GB" sz="1100" dirty="0">
                          <a:effectLst/>
                        </a:rPr>
                      </a:br>
                      <a:r>
                        <a:rPr lang="en-GB" sz="1100" dirty="0">
                          <a:effectLst/>
                        </a:rPr>
                        <a:t>R 10 000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1891705261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93565" y="8503203"/>
            <a:ext cx="4114800" cy="365125"/>
          </a:xfrm>
        </p:spPr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43022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(SLIDE – TIPs)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8914"/>
            <a:ext cx="10515600" cy="4351338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1.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PROFIT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– Income versus expenses (be realist – e.g. your salary could (should!) be zero in first six months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2.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Start-up Funds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: Indicate any if you are planning to invest any of  your own money; funding applications you plan to apply to etc.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3.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Quotes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– 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get real quotes (online is fine but do get at least two to three with references) and look at alternatives to limit expenses e.g.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transport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–  look at  option to hire a vehicle or to outsource to e.g. Mr Delivery </a:t>
            </a:r>
          </a:p>
          <a:p>
            <a:pPr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45533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499" y="868979"/>
            <a:ext cx="4872134" cy="838524"/>
          </a:xfrm>
        </p:spPr>
        <p:txBody>
          <a:bodyPr>
            <a:normAutofit fontScale="90000"/>
          </a:bodyPr>
          <a:lstStyle/>
          <a:p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FIVE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This is the MOST important slide where you combine all numbers to indicate what is needed and amounts and where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/ how money can be made in ONE SENTENCE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 – summary of previous slides: E.g. You can say this: </a:t>
            </a:r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I can produce 100 of my product at a cost of R … and sell this as a prize of …… I will be able to cover my cost (production and marketing). If I can market my product I can sell a 1000 of my product and cover my cost and make a profit of ….. . </a:t>
            </a:r>
          </a:p>
          <a:p>
            <a:pPr marL="0" indent="0">
              <a:buNone/>
            </a:pPr>
            <a:r>
              <a:rPr lang="en-ZA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If you need prototyping please have two costing structures – one for the prototyping and one for production with the aim to access the market </a:t>
            </a:r>
          </a:p>
          <a:p>
            <a:pPr marL="0" indent="0">
              <a:buNone/>
            </a:pP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BUT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 only provide info on slide in bullet points with few words - this info you can provide in a table of graph format.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add: </a:t>
            </a:r>
          </a:p>
          <a:p>
            <a:pPr marL="457200"/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1.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Mentors or Stakeholders involved  (CUT student or Staff Departments / UNITS at CUT / Industry / Government / Funding obtained)  </a:t>
            </a:r>
            <a:endParaRPr lang="en-ZA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57200"/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2.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Good reviews if product is already on the market &amp; or prizes won or challenges participate in etc.</a:t>
            </a:r>
            <a:endParaRPr lang="en-ZA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>
              <a:buNone/>
            </a:pPr>
            <a:endParaRPr lang="en-Z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14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DD14A-9C8B-4E07-A858-D9AA0CE8D08B}"/>
              </a:ext>
            </a:extLst>
          </p:cNvPr>
          <p:cNvSpPr txBox="1"/>
          <p:nvPr/>
        </p:nvSpPr>
        <p:spPr>
          <a:xfrm>
            <a:off x="541176" y="644747"/>
            <a:ext cx="153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logo here or info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0280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End slide – leave presentation at this slide – if you run out of time – quickly scroll to this slide when saying thank you for the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ZA" dirty="0"/>
          </a:p>
          <a:p>
            <a:r>
              <a:rPr lang="en-ZA" dirty="0"/>
              <a:t>Your name  </a:t>
            </a:r>
            <a:r>
              <a:rPr lang="en-ZA" i="1" dirty="0"/>
              <a:t>(e.g. Lerato MOHAPI – Put your surname in capital letters)</a:t>
            </a:r>
          </a:p>
          <a:p>
            <a:r>
              <a:rPr lang="en-ZA" dirty="0"/>
              <a:t>Company name if available and registration number of company if available</a:t>
            </a:r>
          </a:p>
          <a:p>
            <a:pPr marL="0" indent="0">
              <a:buNone/>
            </a:pPr>
            <a:r>
              <a:rPr lang="en-ZA" dirty="0"/>
              <a:t>   and list of partners or any information you want add not provided in previous slides</a:t>
            </a:r>
          </a:p>
          <a:p>
            <a:r>
              <a:rPr lang="en-ZA" dirty="0"/>
              <a:t>Your Contact details </a:t>
            </a:r>
          </a:p>
          <a:p>
            <a:pPr lvl="1"/>
            <a:r>
              <a:rPr lang="en-ZA" dirty="0"/>
              <a:t>(Business) contact details  </a:t>
            </a:r>
          </a:p>
          <a:p>
            <a:pPr lvl="1"/>
            <a:r>
              <a:rPr lang="en-ZA" dirty="0"/>
              <a:t>Website / Twitter / Facebook / Instagram if available </a:t>
            </a:r>
          </a:p>
          <a:p>
            <a:pPr lvl="1"/>
            <a:r>
              <a:rPr lang="en-ZA" dirty="0"/>
              <a:t>and if available to buy: Retail shops </a:t>
            </a:r>
          </a:p>
          <a:p>
            <a:pPr marL="457200" lvl="1" indent="0">
              <a:buNone/>
            </a:pPr>
            <a:endParaRPr lang="en-ZA" dirty="0"/>
          </a:p>
          <a:p>
            <a:pPr marL="457200" lvl="1" indent="0">
              <a:buNone/>
            </a:pPr>
            <a:r>
              <a:rPr lang="en-ZA" dirty="0">
                <a:solidFill>
                  <a:schemeClr val="accent4">
                    <a:lumMod val="75000"/>
                  </a:schemeClr>
                </a:solidFill>
              </a:rPr>
              <a:t>Then add something like this</a:t>
            </a:r>
            <a:r>
              <a:rPr lang="en-ZA" dirty="0">
                <a:solidFill>
                  <a:srgbClr val="FF0000"/>
                </a:solidFill>
              </a:rPr>
              <a:t>: </a:t>
            </a:r>
            <a:r>
              <a:rPr lang="en-ZA" dirty="0"/>
              <a:t>THANK YOU for your time and  thanks to the following partners: </a:t>
            </a:r>
            <a:r>
              <a:rPr lang="en-ZA" i="1" dirty="0"/>
              <a:t>Name those companies / institutions assisting (e.g. CUT, DESTEA, others) </a:t>
            </a:r>
            <a:r>
              <a:rPr lang="en-ZA" i="1" dirty="0">
                <a:solidFill>
                  <a:schemeClr val="accent4">
                    <a:lumMod val="75000"/>
                  </a:schemeClr>
                </a:solidFill>
              </a:rPr>
              <a:t>– you hope that question will be asked from this list ( e.g. How did CUT helped you? Then you can explain and especially if you had to skip slide 6 due to lack of time – or you could add your logo / motto / </a:t>
            </a:r>
            <a:r>
              <a:rPr lang="en-ZA" b="1" i="1" dirty="0">
                <a:solidFill>
                  <a:schemeClr val="accent4">
                    <a:lumMod val="75000"/>
                  </a:schemeClr>
                </a:solidFill>
              </a:rPr>
              <a:t>the punchline</a:t>
            </a:r>
            <a:r>
              <a:rPr lang="en-ZA" i="1" dirty="0">
                <a:solidFill>
                  <a:schemeClr val="accent4">
                    <a:lumMod val="75000"/>
                  </a:schemeClr>
                </a:solidFill>
              </a:rPr>
              <a:t> which to make people remember you!)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/>
              <a:t>CUT I-GYM Author E Conradie 2018 Power Point / One pager Business plan TEMPLATE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7776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9D72-3261-4C3D-A690-C0445C65D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6226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Advice from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Prof Seeram Ramakrishna, </a:t>
            </a:r>
            <a:r>
              <a:rPr lang="en-US" i="1" dirty="0" err="1"/>
              <a:t>FREng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F23D5C-E058-44EB-931A-80DCD0DA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73017"/>
            <a:ext cx="10515600" cy="322138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Validate the idea (know the competitors &amp; business worthiness; find mentors) and get it done</a:t>
            </a:r>
          </a:p>
          <a:p>
            <a:r>
              <a:rPr lang="en-US" dirty="0"/>
              <a:t>Story telling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9EE4FE-1AC0-429C-894D-80A462858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</a:t>
            </a:r>
            <a:r>
              <a:rPr lang="en-ZA"/>
              <a:t>presentation 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FF296-B53B-4D7A-AFB0-C5A2A1273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16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1A347C-59C8-4866-A096-7D4CAF897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031" y="290147"/>
            <a:ext cx="1553169" cy="186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02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2</a:t>
            </a:fld>
            <a:endParaRPr lang="en-ZA"/>
          </a:p>
        </p:txBody>
      </p:sp>
      <p:pic>
        <p:nvPicPr>
          <p:cNvPr id="2097155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747" y="634481"/>
            <a:ext cx="1279525" cy="777875"/>
          </a:xfrm>
          <a:prstGeom prst="rect">
            <a:avLst/>
          </a:prstGeom>
          <a:noFill/>
        </p:spPr>
      </p:pic>
      <p:sp>
        <p:nvSpPr>
          <p:cNvPr id="1048611" name="Text Box 5"/>
          <p:cNvSpPr txBox="1">
            <a:spLocks noChangeArrowheads="1"/>
          </p:cNvSpPr>
          <p:nvPr/>
        </p:nvSpPr>
        <p:spPr bwMode="auto">
          <a:xfrm>
            <a:off x="4086290" y="1015093"/>
            <a:ext cx="2594429" cy="473075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E-mail: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ideagenerator@cut.ac.za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Webpage: </a:t>
            </a:r>
            <a:r>
              <a:rPr kumimoji="0" lang="en-US" altLang="en-US" sz="9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https://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5"/>
              </a:rPr>
              <a:t>www.cut.ac.za/idea-generator</a:t>
            </a:r>
            <a:r>
              <a:rPr kumimoji="0" lang="en-US" altLang="en-US" sz="9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2" name="Text Box 6"/>
          <p:cNvSpPr txBox="1">
            <a:spLocks noChangeArrowheads="1"/>
          </p:cNvSpPr>
          <p:nvPr/>
        </p:nvSpPr>
        <p:spPr bwMode="auto">
          <a:xfrm>
            <a:off x="326570" y="1744824"/>
            <a:ext cx="7044613" cy="327997"/>
          </a:xfrm>
          <a:prstGeom prst="rect">
            <a:avLst/>
          </a:prstGeom>
          <a:solidFill>
            <a:srgbClr val="AEAAAA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Registration Form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provide details of one partner and compile a service agreement that will include details of all partners </a:t>
            </a:r>
            <a:endParaRPr lang="en-US" altLang="en-US" sz="9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3" name="Text Box 7"/>
          <p:cNvSpPr txBox="1">
            <a:spLocks noChangeArrowheads="1"/>
          </p:cNvSpPr>
          <p:nvPr/>
        </p:nvSpPr>
        <p:spPr bwMode="auto">
          <a:xfrm>
            <a:off x="328872" y="2020400"/>
            <a:ext cx="3275013" cy="424219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 bmk="_Hlk527038448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</a:t>
            </a:r>
            <a:r>
              <a:rPr kumimoji="0" lang="en-US" altLang="en-US" sz="10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irst Name (s):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4" name="Text Box 10"/>
          <p:cNvSpPr txBox="1">
            <a:spLocks noChangeArrowheads="1"/>
          </p:cNvSpPr>
          <p:nvPr/>
        </p:nvSpPr>
        <p:spPr bwMode="auto">
          <a:xfrm rot="21600000">
            <a:off x="180105" y="2216163"/>
            <a:ext cx="3379965" cy="4233038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 bmk="_Hlk52703847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</a:t>
            </a:r>
            <a:r>
              <a:rPr kumimoji="0" lang="en-US" altLang="en-US" sz="1000" b="1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ast Name (Surname):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5" name="Text Box 12"/>
          <p:cNvSpPr txBox="1">
            <a:spLocks noChangeArrowheads="1"/>
          </p:cNvSpPr>
          <p:nvPr/>
        </p:nvSpPr>
        <p:spPr bwMode="auto">
          <a:xfrm>
            <a:off x="318147" y="2619505"/>
            <a:ext cx="3282950" cy="247650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Cellphone nr.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6" name="Text Box 13"/>
          <p:cNvSpPr txBox="1">
            <a:spLocks noChangeArrowheads="1"/>
          </p:cNvSpPr>
          <p:nvPr/>
        </p:nvSpPr>
        <p:spPr bwMode="auto">
          <a:xfrm>
            <a:off x="7456569" y="2550949"/>
            <a:ext cx="3516313" cy="434975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7" name="Text Box 15"/>
          <p:cNvSpPr txBox="1">
            <a:spLocks noChangeArrowheads="1"/>
          </p:cNvSpPr>
          <p:nvPr/>
        </p:nvSpPr>
        <p:spPr bwMode="auto">
          <a:xfrm>
            <a:off x="7427167" y="1168194"/>
            <a:ext cx="3452708" cy="733108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Faculty &amp; Department (staff)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Faculty / Degree /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Year (student)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8" name="Text Box 16"/>
          <p:cNvSpPr txBox="1">
            <a:spLocks noChangeArrowheads="1"/>
          </p:cNvSpPr>
          <p:nvPr/>
        </p:nvSpPr>
        <p:spPr bwMode="auto">
          <a:xfrm>
            <a:off x="314389" y="4357397"/>
            <a:ext cx="3305889" cy="270686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Partner CONTACT DETAILS*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19" name="Text Box 18"/>
          <p:cNvSpPr txBox="1">
            <a:spLocks noChangeArrowheads="1"/>
          </p:cNvSpPr>
          <p:nvPr/>
        </p:nvSpPr>
        <p:spPr bwMode="auto">
          <a:xfrm>
            <a:off x="7458045" y="3153746"/>
            <a:ext cx="3524086" cy="294958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DETAILS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0" name="Text Box 27"/>
          <p:cNvSpPr txBox="1">
            <a:spLocks noChangeArrowheads="1"/>
          </p:cNvSpPr>
          <p:nvPr/>
        </p:nvSpPr>
        <p:spPr bwMode="auto">
          <a:xfrm>
            <a:off x="7456670" y="3588252"/>
            <a:ext cx="3516130" cy="1431618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you have a business?    Yes     ⃝           No       ⃝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Name of Business and describe sector(s): 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Registration nr.: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Website: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s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ocial media contact details (optional)</a:t>
            </a: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21" name="Text Box 1"/>
          <p:cNvSpPr txBox="1">
            <a:spLocks noChangeArrowheads="1"/>
          </p:cNvSpPr>
          <p:nvPr/>
        </p:nvSpPr>
        <p:spPr bwMode="auto">
          <a:xfrm>
            <a:off x="308623" y="5281128"/>
            <a:ext cx="3320985" cy="518464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Preferred email: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Alternative email</a:t>
            </a: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suzanmothupi6@gmail.com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2" name="Text Box 2"/>
          <p:cNvSpPr txBox="1">
            <a:spLocks noChangeArrowheads="1"/>
          </p:cNvSpPr>
          <p:nvPr/>
        </p:nvSpPr>
        <p:spPr bwMode="auto">
          <a:xfrm>
            <a:off x="321131" y="4721289"/>
            <a:ext cx="3299148" cy="289249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Name (s) and Surname: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3" name="Text Box 9"/>
          <p:cNvSpPr txBox="1">
            <a:spLocks noChangeArrowheads="1"/>
          </p:cNvSpPr>
          <p:nvPr/>
        </p:nvSpPr>
        <p:spPr bwMode="auto">
          <a:xfrm>
            <a:off x="330071" y="5486694"/>
            <a:ext cx="3422456" cy="343144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Cellphone nr. &amp; email 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4" name="Text Box 30"/>
          <p:cNvSpPr txBox="1">
            <a:spLocks noChangeArrowheads="1"/>
          </p:cNvSpPr>
          <p:nvPr/>
        </p:nvSpPr>
        <p:spPr bwMode="auto">
          <a:xfrm>
            <a:off x="3722914" y="2048262"/>
            <a:ext cx="3629512" cy="575667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Gender of participant: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5" name="Text Box 63"/>
          <p:cNvSpPr txBox="1">
            <a:spLocks noChangeArrowheads="1"/>
          </p:cNvSpPr>
          <p:nvPr/>
        </p:nvSpPr>
        <p:spPr bwMode="auto">
          <a:xfrm>
            <a:off x="7431941" y="1886775"/>
            <a:ext cx="3457575" cy="582793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Career interest /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6" name="Text Box 896"/>
          <p:cNvSpPr txBox="1">
            <a:spLocks noChangeArrowheads="1"/>
          </p:cNvSpPr>
          <p:nvPr/>
        </p:nvSpPr>
        <p:spPr bwMode="auto">
          <a:xfrm>
            <a:off x="7374192" y="832660"/>
            <a:ext cx="3511550" cy="247650"/>
          </a:xfrm>
          <a:prstGeom prst="rect">
            <a:avLst/>
          </a:prstGeom>
          <a:solidFill>
            <a:srgbClr val="E7E6E6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/Learner //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7" name="Text Box 897"/>
          <p:cNvSpPr txBox="1">
            <a:spLocks noChangeArrowheads="1"/>
          </p:cNvSpPr>
          <p:nvPr/>
        </p:nvSpPr>
        <p:spPr bwMode="auto">
          <a:xfrm>
            <a:off x="289249" y="5708359"/>
            <a:ext cx="3349690" cy="916376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onsent to use information provided to contact you via email or phone?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Yes      ⃝           No      ⃝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Date: ……………………………………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28" name="Rectangle 2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48629" name="Rectangle 28"/>
          <p:cNvSpPr>
            <a:spLocks noChangeArrowheads="1"/>
          </p:cNvSpPr>
          <p:nvPr/>
        </p:nvSpPr>
        <p:spPr bwMode="auto">
          <a:xfrm>
            <a:off x="288925" y="457200"/>
            <a:ext cx="12192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sp>
        <p:nvSpPr>
          <p:cNvPr id="1048630" name="Text Box 897"/>
          <p:cNvSpPr txBox="1">
            <a:spLocks noChangeArrowheads="1"/>
          </p:cNvSpPr>
          <p:nvPr/>
        </p:nvSpPr>
        <p:spPr bwMode="auto">
          <a:xfrm>
            <a:off x="311020" y="3425469"/>
            <a:ext cx="3318588" cy="916376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Consent to use information provided to contact you via email and cell phone?</a:t>
            </a:r>
            <a:endParaRPr lang="en-US" altLang="en-US" sz="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Yes      ⃝           No      ⃝ </a:t>
            </a:r>
            <a:endParaRPr lang="zh-CN" alt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Date: ……………………………………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31" name="Text Box 27"/>
          <p:cNvSpPr txBox="1">
            <a:spLocks noChangeArrowheads="1"/>
          </p:cNvSpPr>
          <p:nvPr/>
        </p:nvSpPr>
        <p:spPr bwMode="auto">
          <a:xfrm>
            <a:off x="3673378" y="2693503"/>
            <a:ext cx="3755616" cy="3975653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IDEA / PROJECT DETAILS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Describe your idea / project in  three to five words: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Sector (e.g.</a:t>
            </a:r>
            <a:r>
              <a:rPr lang="en-US" altLang="en-US" sz="1000" b="1" dirty="0">
                <a:solidFill>
                  <a:srgbClr val="92D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Agriculture):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problem do you solve and how is your idea different?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Who are your competitors? List three: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1000" b="1" i="0" u="none" strike="noStrike" cap="none" normalizeH="0" baseline="0" dirty="0">
                <a:ln>
                  <a:noFill/>
                </a:ln>
                <a:solidFill>
                  <a:srgbClr val="92D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 you think your idea is unique, novel and needs IP protection?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1000" b="1" dirty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000" b="1" i="0" u="none" strike="noStrike" cap="none" normalizeH="0" baseline="0" dirty="0">
              <a:ln>
                <a:noFill/>
              </a:ln>
              <a:solidFill>
                <a:srgbClr val="92D05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8632" name="Rectangle 55"/>
          <p:cNvSpPr>
            <a:spLocks noChangeArrowheads="1"/>
          </p:cNvSpPr>
          <p:nvPr/>
        </p:nvSpPr>
        <p:spPr bwMode="auto">
          <a:xfrm>
            <a:off x="401216" y="1363330"/>
            <a:ext cx="2100580" cy="23114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ZA" altLang="en-US" sz="1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Idea Generator / idea-GYM = </a:t>
            </a:r>
            <a:r>
              <a:rPr kumimoji="0" lang="en-ZA" altLang="en-US" sz="1000" b="1" i="0" u="none" strike="noStrike" cap="none" normalizeH="0" baseline="0" dirty="0" err="1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kumimoji="0" lang="en-ZA" altLang="en-US" sz="1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-GYM    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33" name="Rectangle 57"/>
          <p:cNvSpPr>
            <a:spLocks noChangeArrowheads="1"/>
          </p:cNvSpPr>
          <p:nvPr/>
        </p:nvSpPr>
        <p:spPr bwMode="auto">
          <a:xfrm>
            <a:off x="345232" y="1542402"/>
            <a:ext cx="3663821" cy="2462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ZA" altLang="en-US" sz="1000" b="1" i="0" u="none" strike="noStrike" cap="none" normalizeH="0" baseline="0" dirty="0">
                <a:ln>
                  <a:noFill/>
                </a:ln>
                <a:solidFill>
                  <a:srgbClr val="1F4E7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CUT Innovation services, Division RIE, CUT</a:t>
            </a:r>
            <a:r>
              <a:rPr kumimoji="0" lang="en-ZA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ZA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34" name="Text Box 1"/>
          <p:cNvSpPr txBox="1">
            <a:spLocks noChangeArrowheads="1"/>
          </p:cNvSpPr>
          <p:nvPr/>
        </p:nvSpPr>
        <p:spPr bwMode="auto">
          <a:xfrm>
            <a:off x="311735" y="2886271"/>
            <a:ext cx="3320985" cy="518464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Student / Staff</a:t>
            </a: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email: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Alternative email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8635" name="Text Box 1"/>
          <p:cNvSpPr txBox="1">
            <a:spLocks noChangeArrowheads="1"/>
          </p:cNvSpPr>
          <p:nvPr/>
        </p:nvSpPr>
        <p:spPr bwMode="auto">
          <a:xfrm>
            <a:off x="7440319" y="5190930"/>
            <a:ext cx="3541811" cy="1443135"/>
          </a:xfrm>
          <a:prstGeom prst="rect">
            <a:avLst/>
          </a:prstGeom>
          <a:solidFill>
            <a:srgbClr val="FFFFFF"/>
          </a:solidFill>
          <a:ln w="6350">
            <a:solidFill>
              <a:srgbClr val="E7E6E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Additional required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 documents – we will, based on your application, request other information if you in a partnership you need to provide a </a:t>
            </a:r>
            <a:r>
              <a:rPr kumimoji="0" lang="en-US" altLang="en-US" sz="9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service a</a:t>
            </a:r>
            <a:r>
              <a:rPr kumimoji="0" lang="en-US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greement form.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altLang="en-US" sz="900" dirty="0">
              <a:solidFill>
                <a:srgbClr val="000000"/>
              </a:solidFill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900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You give us permission in participation to use the data provided in terms of (POPI)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FC1DB-A164-4910-9FC6-44E6B3B0F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081" y="2139401"/>
            <a:ext cx="10596465" cy="977024"/>
          </a:xfrm>
        </p:spPr>
        <p:txBody>
          <a:bodyPr>
            <a:normAutofit/>
          </a:bodyPr>
          <a:lstStyle/>
          <a:p>
            <a:r>
              <a:rPr lang="en-US" i="1" dirty="0" err="1"/>
              <a:t>i</a:t>
            </a:r>
            <a:r>
              <a:rPr lang="en-US" dirty="0"/>
              <a:t>-GYM Innovation Challenges (IC)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F0523-7967-464F-9D62-38192FA80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94718" y="6083559"/>
            <a:ext cx="3993502" cy="382555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altLang="en-US" sz="1300" dirty="0" bmk="_Hlk67491784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https://www.cut.ac.za/idea-generator</a:t>
            </a:r>
            <a:endParaRPr lang="en-ZA" altLang="en-US" sz="1300" dirty="0" bmk="_Hlk67491784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  <a:hlinkClick r:id="rId3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ZA" altLang="en-US" sz="1300" dirty="0" bmk="_Hlk67491784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ideagenerator@cut.ac.za</a:t>
            </a:r>
            <a:r>
              <a:rPr lang="en-ZA" alt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BD55A8-3EED-420A-BD69-A8DA02C86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3</a:t>
            </a:fld>
            <a:endParaRPr lang="en-ZA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F3B2B97-A6F1-4E69-BC56-8CF50036B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ZA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38A592A6-BA45-4B6C-8CC4-FB1A3A9A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3" y="672353"/>
            <a:ext cx="573087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>
            <a:extLst>
              <a:ext uri="{FF2B5EF4-FFF2-40B4-BE49-F238E27FC236}">
                <a16:creationId xmlns:a16="http://schemas.microsoft.com/office/drawing/2014/main" id="{5122E93D-AE1A-481F-B793-29F441983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47" y="634481"/>
            <a:ext cx="12795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8BE21E6-A69B-4A45-AFB7-64C475EC04FF}"/>
              </a:ext>
            </a:extLst>
          </p:cNvPr>
          <p:cNvSpPr txBox="1">
            <a:spLocks/>
          </p:cNvSpPr>
          <p:nvPr/>
        </p:nvSpPr>
        <p:spPr>
          <a:xfrm>
            <a:off x="1121100" y="3107093"/>
            <a:ext cx="10515600" cy="24446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  <a:p>
            <a:pPr algn="l"/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Power Point P</a:t>
            </a:r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resentation template to complete - Contact us at any stage of completing this form for assistance. You are welcome to add voice notes.</a:t>
            </a:r>
          </a:p>
          <a:p>
            <a:pPr algn="l"/>
            <a:endParaRPr lang="en-ZA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Important dates available at </a:t>
            </a:r>
            <a:r>
              <a:rPr lang="en-Z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ZA" sz="8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Z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-GYM </a:t>
            </a:r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webpage or the </a:t>
            </a:r>
            <a:r>
              <a:rPr lang="en-ZA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ZA" sz="8000" dirty="0">
                <a:latin typeface="Arial" panose="020B0604020202020204" pitchFamily="34" charset="0"/>
                <a:cs typeface="Arial" panose="020B0604020202020204" pitchFamily="34" charset="0"/>
              </a:rPr>
              <a:t>slide!</a:t>
            </a:r>
          </a:p>
          <a:p>
            <a:pPr algn="l"/>
            <a:endParaRPr lang="en-ZA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ZA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lang="en-US" altLang="en-US" sz="8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Additional required documents </a:t>
            </a:r>
            <a:r>
              <a:rPr lang="en-US" altLang="en-US" sz="8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such as </a:t>
            </a:r>
            <a:r>
              <a:rPr lang="en-US" altLang="en-US" sz="8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consent forms and service agreement forms not provided </a:t>
            </a:r>
          </a:p>
          <a:p>
            <a:pPr algn="l"/>
            <a:endParaRPr lang="en-ZA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ZA" sz="4000" dirty="0"/>
              <a:t/>
            </a:r>
            <a:br>
              <a:rPr lang="en-ZA" sz="4000" dirty="0"/>
            </a:br>
            <a:endParaRPr lang="en-ZA" sz="4000" dirty="0"/>
          </a:p>
        </p:txBody>
      </p:sp>
    </p:spTree>
    <p:extLst>
      <p:ext uri="{BB962C8B-B14F-4D97-AF65-F5344CB8AC3E}">
        <p14:creationId xmlns:p14="http://schemas.microsoft.com/office/powerpoint/2010/main" val="385283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625E-8985-4FFE-9C4D-231EF74A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Adjudicators will look at the following: </a:t>
            </a:r>
            <a:endParaRPr lang="en-ZA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525515B-708A-46AE-8A09-C58D6128D6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949314"/>
              </p:ext>
            </p:extLst>
          </p:nvPr>
        </p:nvGraphicFramePr>
        <p:xfrm>
          <a:off x="1133061" y="1431235"/>
          <a:ext cx="8338929" cy="46868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38929">
                  <a:extLst>
                    <a:ext uri="{9D8B030D-6E8A-4147-A177-3AD203B41FA5}">
                      <a16:colId xmlns:a16="http://schemas.microsoft.com/office/drawing/2014/main" val="631773983"/>
                    </a:ext>
                  </a:extLst>
                </a:gridCol>
              </a:tblGrid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Has the problem been clearly identified?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594542"/>
                  </a:ext>
                </a:extLst>
              </a:tr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How innovative and unique is the idea / project and / or the business approach?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586378"/>
                  </a:ext>
                </a:extLst>
              </a:tr>
              <a:tr h="438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Target market clearly identified?</a:t>
                      </a:r>
                      <a:endParaRPr lang="en-Z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Business/idea well positioned to reach the target market?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787263"/>
                  </a:ext>
                </a:extLst>
              </a:tr>
              <a:tr h="4389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Competitors Identified?</a:t>
                      </a:r>
                      <a:endParaRPr lang="en-ZA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Idea/Business different from its competitors?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5823008"/>
                  </a:ext>
                </a:extLst>
              </a:tr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Is the product/service analysis clear, as how sales will be achieved?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518826"/>
                  </a:ext>
                </a:extLst>
              </a:tr>
              <a:tr h="4389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Is there a likelihood of securing resources/funding for the start-up phase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Own funding? Other?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2851608"/>
                  </a:ext>
                </a:extLst>
              </a:tr>
              <a:tr h="123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Are the finance projections reasonable? Expenses &amp; Income  explained in terms of milestones listed to achieved 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Short term for start-up / to build and test prototype and longer term (3 - year projections) in terms of production?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Project: How will the project be funded at start-up phase compare to a growth phase in the business?</a:t>
                      </a:r>
                      <a:endParaRPr lang="en-ZA" sz="11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2335369"/>
                  </a:ext>
                </a:extLst>
              </a:tr>
              <a:tr h="340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Does it include a social responsibility component?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1466327"/>
                  </a:ext>
                </a:extLst>
              </a:tr>
              <a:tr h="340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Does the business have a team capacity to deliver/ entrepreneur have the technical know how to execute the product/service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the innovator / idea generator took part in other challenges and training workshops?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3758320"/>
                  </a:ext>
                </a:extLst>
              </a:tr>
              <a:tr h="317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How was an overall effectiveness of the presentation?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6039215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D9689-34B0-4E3C-86E9-0EE8BBC7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Updated 2022 Power Point / One pager Business plan TEMPLATE </a:t>
            </a:r>
          </a:p>
        </p:txBody>
      </p:sp>
    </p:spTree>
    <p:extLst>
      <p:ext uri="{BB962C8B-B14F-4D97-AF65-F5344CB8AC3E}">
        <p14:creationId xmlns:p14="http://schemas.microsoft.com/office/powerpoint/2010/main" val="139535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This is a Template guideline for</a:t>
            </a:r>
            <a:br>
              <a:rPr lang="en-ZA" dirty="0"/>
            </a:br>
            <a:r>
              <a:rPr lang="en-ZA" dirty="0"/>
              <a:t>a presentation – </a:t>
            </a:r>
            <a:r>
              <a:rPr lang="en-ZA" sz="4000" dirty="0">
                <a:solidFill>
                  <a:schemeClr val="accent4">
                    <a:lumMod val="75000"/>
                  </a:schemeClr>
                </a:solidFill>
              </a:rPr>
              <a:t>replace with your details and save the file with </a:t>
            </a:r>
            <a:r>
              <a:rPr lang="en-ZA" sz="4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your name and surname and date </a:t>
            </a:r>
            <a:r>
              <a:rPr lang="en-ZA" sz="4000" dirty="0">
                <a:solidFill>
                  <a:schemeClr val="accent4">
                    <a:lumMod val="75000"/>
                  </a:schemeClr>
                </a:solidFill>
              </a:rPr>
              <a:t>before emailing it back to us!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dirty="0">
                <a:solidFill>
                  <a:srgbClr val="FF0000"/>
                </a:solidFill>
              </a:rPr>
              <a:t>Prepare </a:t>
            </a:r>
            <a:r>
              <a:rPr lang="en-ZA" b="1" u="sng" dirty="0">
                <a:solidFill>
                  <a:srgbClr val="FF0000"/>
                </a:solidFill>
              </a:rPr>
              <a:t>ONLY FIVE slides </a:t>
            </a:r>
            <a:r>
              <a:rPr lang="en-ZA" dirty="0">
                <a:solidFill>
                  <a:srgbClr val="FF0000"/>
                </a:solidFill>
              </a:rPr>
              <a:t>as per this presentation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dirty="0"/>
              <a:t>Presentation: 5 minutes – 1 minute per slide or 10 min – 2 minutes per </a:t>
            </a:r>
            <a:r>
              <a:rPr lang="en-ZA" dirty="0" smtClean="0"/>
              <a:t>slide (time frame will be confirmed)</a:t>
            </a:r>
            <a:endParaRPr lang="en-ZA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ZA" dirty="0"/>
              <a:t>Number your slides that questions could be asked by referring to the slide number or have clear titles for each slide</a:t>
            </a:r>
          </a:p>
          <a:p>
            <a:pPr algn="l"/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6143981" cy="365125"/>
          </a:xfrm>
        </p:spPr>
        <p:txBody>
          <a:bodyPr/>
          <a:lstStyle/>
          <a:p>
            <a:r>
              <a:rPr lang="en-ZA" dirty="0"/>
              <a:t>CUT </a:t>
            </a:r>
            <a:r>
              <a:rPr lang="en-ZA" dirty="0" err="1"/>
              <a:t>i</a:t>
            </a:r>
            <a:r>
              <a:rPr lang="en-ZA" dirty="0"/>
              <a:t>-GYM Author E Conradie 2018; Update 2021 Power Point / TEMPLATE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5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1EF990-D8DD-4460-BB7D-2AB3A301FE44}"/>
              </a:ext>
            </a:extLst>
          </p:cNvPr>
          <p:cNvSpPr txBox="1"/>
          <p:nvPr/>
        </p:nvSpPr>
        <p:spPr>
          <a:xfrm>
            <a:off x="541176" y="644747"/>
            <a:ext cx="153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logo here or info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82195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537" y="607721"/>
            <a:ext cx="8741229" cy="1325563"/>
          </a:xfrm>
        </p:spPr>
        <p:txBody>
          <a:bodyPr>
            <a:normAutofit fontScale="90000"/>
          </a:bodyPr>
          <a:lstStyle/>
          <a:p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ONE (Add your three word title here):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1.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</a:t>
            </a:r>
            <a:r>
              <a:rPr lang="en-ZA" i="1" dirty="0">
                <a:effectLst/>
                <a:ea typeface="Times New Roman" panose="02020603050405020304" pitchFamily="18" charset="0"/>
              </a:rPr>
              <a:t>Your name and surname (in capital letters) e.g., Thabiso</a:t>
            </a:r>
            <a:r>
              <a:rPr lang="en-ZA" i="1" dirty="0">
                <a:ea typeface="Times New Roman" panose="02020603050405020304" pitchFamily="18" charset="0"/>
              </a:rPr>
              <a:t> </a:t>
            </a:r>
            <a:r>
              <a:rPr lang="en-ZA" i="1" dirty="0"/>
              <a:t>MOHAPI</a:t>
            </a:r>
            <a:endParaRPr lang="en-ZA" i="1" dirty="0">
              <a:effectLst/>
              <a:ea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 Title of your idea - Two to five words </a:t>
            </a:r>
            <a:endParaRPr lang="en-Z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spcAft>
                <a:spcPts val="0"/>
              </a:spcAft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Punchline and tell your story!</a:t>
            </a:r>
          </a:p>
          <a:p>
            <a:pPr indent="0">
              <a:spcAft>
                <a:spcPts val="0"/>
              </a:spcAft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 Pictures explaining the problem or illustrating the solution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5. </a:t>
            </a:r>
            <a:r>
              <a:rPr lang="en-ZA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Intellectual Property (</a:t>
            </a:r>
            <a:r>
              <a:rPr lang="en-ZA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IP) </a:t>
            </a:r>
            <a:r>
              <a:rPr lang="en-ZA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protection sorted ? (</a:t>
            </a:r>
            <a:r>
              <a:rPr lang="en-ZA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Please do not presented if you think there is IP to protect</a:t>
            </a:r>
            <a:r>
              <a:rPr lang="en-ZA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– once you disclosed ( present in any form) the novelty / new factor is lost – please consult with CUTis staff! </a:t>
            </a:r>
          </a:p>
          <a:p>
            <a:pPr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IP queries should be posted to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ideagenerator@cut.ac.za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ideagenerator team will forward this to </a:t>
            </a:r>
            <a:r>
              <a:rPr lang="en-US" sz="180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Technical Transfer Officer.</a:t>
            </a:r>
            <a:endParaRPr lang="en-ZA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indent="-514350">
              <a:spcAft>
                <a:spcPts val="0"/>
              </a:spcAft>
              <a:buAutoNum type="arabicPeriod" startAt="6"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(Optional: Logo or company detail if already registered)</a:t>
            </a:r>
          </a:p>
          <a:p>
            <a:pPr marL="742950" indent="-514350">
              <a:spcAft>
                <a:spcPts val="0"/>
              </a:spcAft>
              <a:buAutoNum type="arabicPeriod" startAt="6"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 to request </a:t>
            </a:r>
            <a:endParaRPr lang="en-ZA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revised 2021 Power Point / Business plan TEMPLATE for presentations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6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2AE755-EB07-4BC9-8C10-982655E7FDFB}"/>
              </a:ext>
            </a:extLst>
          </p:cNvPr>
          <p:cNvSpPr txBox="1"/>
          <p:nvPr/>
        </p:nvSpPr>
        <p:spPr>
          <a:xfrm>
            <a:off x="541176" y="644747"/>
            <a:ext cx="153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logo here or info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4004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9142" y="663705"/>
            <a:ext cx="8414657" cy="1325563"/>
          </a:xfrm>
        </p:spPr>
        <p:txBody>
          <a:bodyPr>
            <a:normAutofit fontScale="90000"/>
          </a:bodyPr>
          <a:lstStyle/>
          <a:p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SLIDE TWO (Summarize the problem; competitors and describe you clients)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1.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</a:t>
            </a:r>
            <a:r>
              <a:rPr lang="en-ZA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PROBLEM</a:t>
            </a:r>
            <a:r>
              <a:rPr lang="en-ZA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do you solve? How </a:t>
            </a:r>
            <a:r>
              <a:rPr lang="en-ZA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is your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idea (product or project) providing a solution to solve the problem? Add pictures, history and money spend on this by Innovator / WOW FACTOR 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2.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What is new or different to competitors and </a:t>
            </a:r>
            <a:r>
              <a:rPr lang="en-ZA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who are the </a:t>
            </a:r>
            <a:r>
              <a:rPr lang="en-ZA" b="1" i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COMPETITORS 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(see note# as guideline in how to do this)</a:t>
            </a:r>
          </a:p>
          <a:p>
            <a:pPr indent="0">
              <a:buNone/>
            </a:pP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 3. </a:t>
            </a:r>
            <a:r>
              <a:rPr lang="en-ZA" sz="105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</a:t>
            </a:r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</a:rPr>
              <a:t>Who will buy the product or pay for the service* / Where will it implemented (project) / Who will benefit from this project or product?</a:t>
            </a:r>
          </a:p>
          <a:p>
            <a:pPr marL="0" lvl="0" indent="0">
              <a:buNone/>
            </a:pPr>
            <a:r>
              <a:rPr lang="en-ZA" sz="1100" i="1" dirty="0">
                <a:latin typeface="Calibri" panose="020F0502020204030204" pitchFamily="34" charset="0"/>
                <a:ea typeface="Times New Roman" panose="02020603050405020304" pitchFamily="18" charset="0"/>
              </a:rPr>
              <a:t># </a:t>
            </a:r>
            <a:r>
              <a:rPr lang="en-GB" sz="1100" dirty="0"/>
              <a:t>TIA tips: Provide a list of competitors with the same or similar offering to yours. Explain how your solution may be better than similar offerings. List the differentiating features.</a:t>
            </a:r>
            <a:r>
              <a:rPr lang="en-ZA" sz="1100" dirty="0"/>
              <a:t>  </a:t>
            </a:r>
            <a:r>
              <a:rPr lang="en-GB" sz="1100" b="1" dirty="0"/>
              <a:t>Current/alternative offerings in the market; Features of current/alternative  offerings (mention the most important advantages and disadvantages of current offerings); Competitive advantage:  any superior features that you have over your competitors’ offerings/current offerings. </a:t>
            </a:r>
          </a:p>
          <a:p>
            <a:pPr marL="0" lvl="0" indent="0">
              <a:buNone/>
            </a:pPr>
            <a:r>
              <a:rPr lang="en-ZA" sz="1100" i="1" dirty="0">
                <a:latin typeface="Calibri" panose="020F0502020204030204" pitchFamily="34" charset="0"/>
                <a:ea typeface="Times New Roman" panose="02020603050405020304" pitchFamily="18" charset="0"/>
              </a:rPr>
              <a:t>*Tip: Paying customer may not be the beneficiary – explain this e.g. a parent will pay for extra classes but the learner will benefit from extra classes) </a:t>
            </a:r>
            <a:endParaRPr lang="en-ZA" sz="11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7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A4ABC-9F90-4E00-BDC1-2F9D276C6752}"/>
              </a:ext>
            </a:extLst>
          </p:cNvPr>
          <p:cNvSpPr txBox="1"/>
          <p:nvPr/>
        </p:nvSpPr>
        <p:spPr>
          <a:xfrm>
            <a:off x="541176" y="644747"/>
            <a:ext cx="153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logo here or info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158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160" y="645043"/>
            <a:ext cx="8330682" cy="1325563"/>
          </a:xfrm>
        </p:spPr>
        <p:txBody>
          <a:bodyPr/>
          <a:lstStyle/>
          <a:p>
            <a:r>
              <a:rPr lang="en-ZA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SLIDE THREE Finances</a:t>
            </a:r>
            <a: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953" y="165245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indent="0">
              <a:buNone/>
            </a:pPr>
            <a:r>
              <a:rPr lang="en-ZA" i="1" dirty="0">
                <a:ea typeface="Times New Roman" panose="02020603050405020304" pitchFamily="18" charset="0"/>
              </a:rPr>
              <a:t>1.</a:t>
            </a:r>
            <a:r>
              <a:rPr lang="en-ZA" sz="1050" i="1" dirty="0">
                <a:effectLst/>
                <a:ea typeface="Times New Roman" panose="02020603050405020304" pitchFamily="18" charset="0"/>
              </a:rPr>
              <a:t>       </a:t>
            </a:r>
            <a:r>
              <a:rPr lang="en-ZA" i="1" dirty="0">
                <a:ea typeface="Times New Roman" panose="02020603050405020304" pitchFamily="18" charset="0"/>
                <a:cs typeface="Arial" panose="020B0604020202020204" pitchFamily="34" charset="0"/>
              </a:rPr>
              <a:t>Costing - </a:t>
            </a:r>
            <a:r>
              <a:rPr lang="en-US" dirty="0">
                <a:cs typeface="Arial" panose="020B0604020202020204" pitchFamily="34" charset="0"/>
              </a:rPr>
              <a:t>To fill in Table 2, which consists of TIA project milestones on slide 5. The slide 6 consists of the Table 2, which requires timeline and costing. Table 3 then, is an in-depth description of the milestones. Table 4 on slide 8, is the summary of the other tables.</a:t>
            </a:r>
          </a:p>
          <a:p>
            <a:pPr indent="0">
              <a:buNone/>
            </a:pPr>
            <a:endParaRPr lang="en-ZA" i="1" u="sng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ZA" i="1" dirty="0">
                <a:ea typeface="Times New Roman" panose="02020603050405020304" pitchFamily="18" charset="0"/>
                <a:cs typeface="Arial" panose="020B0604020202020204" pitchFamily="34" charset="0"/>
              </a:rPr>
              <a:t> 2. Determine income: </a:t>
            </a:r>
            <a:endParaRPr lang="en-ZA" i="1" dirty="0">
              <a:highlight>
                <a:srgbClr val="FFFF00"/>
              </a:highlight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0" lvl="1" indent="-457200"/>
            <a:r>
              <a:rPr lang="en-ZA" i="1" dirty="0">
                <a:ea typeface="Times New Roman" panose="02020603050405020304" pitchFamily="18" charset="0"/>
                <a:cs typeface="Arial" panose="020B0604020202020204" pitchFamily="34" charset="0"/>
              </a:rPr>
              <a:t>an estimate prize of item or fees (if a project per lesson / session / group) = </a:t>
            </a:r>
            <a:r>
              <a:rPr lang="en-ZA" b="1" i="1" dirty="0">
                <a:ea typeface="Times New Roman" panose="02020603050405020304" pitchFamily="18" charset="0"/>
                <a:cs typeface="Arial" panose="020B0604020202020204" pitchFamily="34" charset="0"/>
              </a:rPr>
              <a:t>INCOME!</a:t>
            </a:r>
          </a:p>
          <a:p>
            <a:pPr marL="1143000" lvl="1" indent="-457200"/>
            <a:r>
              <a:rPr lang="en-ZA" i="1" dirty="0">
                <a:ea typeface="Times New Roman" panose="02020603050405020304" pitchFamily="18" charset="0"/>
                <a:cs typeface="Arial" panose="020B0604020202020204" pitchFamily="34" charset="0"/>
              </a:rPr>
              <a:t>And estimate prise for components; manufacturing of protype; manufacturing of final product, *marketing; distribution; staff salaries; rent of factory / facilities; etc =</a:t>
            </a:r>
            <a:r>
              <a:rPr lang="en-ZA" b="1" i="1" dirty="0">
                <a:ea typeface="Times New Roman" panose="02020603050405020304" pitchFamily="18" charset="0"/>
                <a:cs typeface="Arial" panose="020B0604020202020204" pitchFamily="34" charset="0"/>
              </a:rPr>
              <a:t> COSTS</a:t>
            </a:r>
          </a:p>
          <a:p>
            <a:pPr marL="1143000" lvl="1" indent="-457200"/>
            <a:endParaRPr lang="en-ZA" b="1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457200">
              <a:buAutoNum type="arabicPeriod" startAt="3"/>
            </a:pPr>
            <a:r>
              <a:rPr lang="en-ZA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Minimal viable point where money will be made?</a:t>
            </a:r>
          </a:p>
          <a:p>
            <a:pPr indent="0">
              <a:buNone/>
            </a:pPr>
            <a:r>
              <a:rPr lang="en-ZA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ZA" sz="24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0">
              <a:buNone/>
            </a:pPr>
            <a:r>
              <a:rPr lang="en-ZA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4.</a:t>
            </a:r>
            <a:r>
              <a:rPr lang="en-ZA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  (</a:t>
            </a:r>
            <a:r>
              <a:rPr lang="en-ZA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O</a:t>
            </a:r>
            <a:r>
              <a:rPr lang="en-ZA" sz="24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ptional </a:t>
            </a:r>
            <a:r>
              <a:rPr lang="en-ZA" sz="2400" i="1" dirty="0">
                <a:ea typeface="Times New Roman" panose="02020603050405020304" pitchFamily="18" charset="0"/>
                <a:cs typeface="Arial" panose="020B0604020202020204" pitchFamily="34" charset="0"/>
              </a:rPr>
              <a:t>Long-term plans estimate costs)</a:t>
            </a:r>
          </a:p>
          <a:p>
            <a:pPr indent="0">
              <a:buNone/>
            </a:pPr>
            <a:endParaRPr lang="en-ZA" sz="1600" i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 indent="0">
              <a:buNone/>
            </a:pPr>
            <a:r>
              <a:rPr lang="en-ZA" sz="16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next slides will be your guideline in how to determine the FINAL PRICE ITEM.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Take </a:t>
            </a:r>
            <a:r>
              <a:rPr lang="en-US" sz="1600" i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NOTE: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if your idea is a product populate info onto the slides 5 &amp; 6 and if your idea is a project populate info on slides 7 &amp; 8.</a:t>
            </a:r>
          </a:p>
          <a:p>
            <a:pPr indent="0">
              <a:buNone/>
            </a:pPr>
            <a:endParaRPr lang="en-ZA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8</a:t>
            </a:fld>
            <a:endParaRPr lang="en-Z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2A1DC-C91F-4A09-A55C-F916191F8A5C}"/>
              </a:ext>
            </a:extLst>
          </p:cNvPr>
          <p:cNvSpPr txBox="1"/>
          <p:nvPr/>
        </p:nvSpPr>
        <p:spPr>
          <a:xfrm>
            <a:off x="541176" y="644747"/>
            <a:ext cx="153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your logo here or info here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35244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1090427"/>
              </p:ext>
            </p:extLst>
          </p:nvPr>
        </p:nvGraphicFramePr>
        <p:xfrm>
          <a:off x="902535" y="402213"/>
          <a:ext cx="9941689" cy="611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567">
                  <a:extLst>
                    <a:ext uri="{9D8B030D-6E8A-4147-A177-3AD203B41FA5}">
                      <a16:colId xmlns:a16="http://schemas.microsoft.com/office/drawing/2014/main" val="3778461270"/>
                    </a:ext>
                  </a:extLst>
                </a:gridCol>
                <a:gridCol w="2253939">
                  <a:extLst>
                    <a:ext uri="{9D8B030D-6E8A-4147-A177-3AD203B41FA5}">
                      <a16:colId xmlns:a16="http://schemas.microsoft.com/office/drawing/2014/main" val="3004655637"/>
                    </a:ext>
                  </a:extLst>
                </a:gridCol>
                <a:gridCol w="2253939">
                  <a:extLst>
                    <a:ext uri="{9D8B030D-6E8A-4147-A177-3AD203B41FA5}">
                      <a16:colId xmlns:a16="http://schemas.microsoft.com/office/drawing/2014/main" val="1843378467"/>
                    </a:ext>
                  </a:extLst>
                </a:gridCol>
                <a:gridCol w="3471244">
                  <a:extLst>
                    <a:ext uri="{9D8B030D-6E8A-4147-A177-3AD203B41FA5}">
                      <a16:colId xmlns:a16="http://schemas.microsoft.com/office/drawing/2014/main" val="1380123781"/>
                    </a:ext>
                  </a:extLst>
                </a:gridCol>
              </a:tblGrid>
              <a:tr h="272549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Project milestones (decision-making points):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(this example is for</a:t>
                      </a:r>
                      <a:r>
                        <a:rPr lang="en-GB" sz="1100" baseline="0" dirty="0">
                          <a:effectLst/>
                        </a:rPr>
                        <a:t> a product for cars component with app) </a:t>
                      </a:r>
                      <a:endParaRPr lang="en-ZA" sz="1100" dirty="0">
                        <a:effectLst/>
                      </a:endParaRP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1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For</a:t>
                      </a:r>
                      <a:r>
                        <a:rPr lang="en-GB" sz="1100" baseline="0" dirty="0">
                          <a:effectLst/>
                        </a:rPr>
                        <a:t> Example </a:t>
                      </a: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i="1" dirty="0">
                          <a:effectLst/>
                        </a:rPr>
                        <a:t>1 1. CAD Drawings and description 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100" i="1" dirty="0">
                          <a:effectLst/>
                        </a:rPr>
                        <a:t>1. 2 Intellectual property protection ( Submit application</a:t>
                      </a:r>
                      <a:endParaRPr lang="en-ZA" sz="1100" i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i="1" dirty="0">
                          <a:effectLst/>
                        </a:rPr>
                        <a:t>1.3</a:t>
                      </a:r>
                      <a:r>
                        <a:rPr lang="en-GB" sz="1100" i="1" baseline="0" dirty="0">
                          <a:effectLst/>
                        </a:rPr>
                        <a:t> Finding a partner to manufacture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i="1" baseline="0" dirty="0">
                          <a:effectLst/>
                        </a:rPr>
                        <a:t>1.4  </a:t>
                      </a:r>
                      <a:r>
                        <a:rPr lang="en-GB" sz="1100" i="1" dirty="0">
                          <a:effectLst/>
                        </a:rPr>
                        <a:t>Building</a:t>
                      </a:r>
                      <a:r>
                        <a:rPr lang="en-GB" sz="1100" i="1" baseline="0" dirty="0">
                          <a:effectLst/>
                        </a:rPr>
                        <a:t> a prototype</a:t>
                      </a:r>
                      <a:endParaRPr lang="en-ZA" sz="1100" i="1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ZA" sz="1100" i="1" dirty="0">
                          <a:effectLst/>
                        </a:rPr>
                        <a:t>1.</a:t>
                      </a:r>
                      <a:r>
                        <a:rPr lang="en-ZA" sz="1100" i="1" baseline="0" dirty="0">
                          <a:effectLst/>
                        </a:rPr>
                        <a:t> 5 </a:t>
                      </a:r>
                      <a:r>
                        <a:rPr lang="en-GB" sz="1100" i="1" dirty="0">
                          <a:effectLst/>
                        </a:rPr>
                        <a:t>Concept design with IT for app component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2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1.1</a:t>
                      </a:r>
                      <a:r>
                        <a:rPr lang="en-GB" sz="1100" baseline="0" dirty="0">
                          <a:effectLst/>
                        </a:rPr>
                        <a:t> I</a:t>
                      </a:r>
                      <a:r>
                        <a:rPr lang="en-GB" sz="1100" dirty="0">
                          <a:effectLst/>
                        </a:rPr>
                        <a:t>ntellectual property protection – sign contract</a:t>
                      </a: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ZA" sz="1100" dirty="0">
                          <a:effectLst/>
                        </a:rPr>
                        <a:t>1.2</a:t>
                      </a:r>
                      <a:r>
                        <a:rPr lang="en-ZA" sz="1100" baseline="0" dirty="0">
                          <a:effectLst/>
                        </a:rPr>
                        <a:t> If 1.1 in place look for </a:t>
                      </a:r>
                      <a:r>
                        <a:rPr lang="en-GB" sz="1100" baseline="0" dirty="0">
                          <a:effectLst/>
                        </a:rPr>
                        <a:t>p</a:t>
                      </a:r>
                      <a:r>
                        <a:rPr lang="en-GB" sz="1100" dirty="0">
                          <a:effectLst/>
                        </a:rPr>
                        <a:t>artnerships – Industry</a:t>
                      </a:r>
                      <a:r>
                        <a:rPr lang="en-GB" sz="1100" baseline="0" dirty="0">
                          <a:effectLst/>
                        </a:rPr>
                        <a:t> connection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2. Production and testing of a workable prototype without app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3. Coding and combing the app with product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Milestone 3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Contracts</a:t>
                      </a:r>
                      <a:r>
                        <a:rPr lang="en-GB" sz="1100" baseline="0" dirty="0">
                          <a:effectLst/>
                        </a:rPr>
                        <a:t>  with</a:t>
                      </a:r>
                      <a:r>
                        <a:rPr lang="en-GB" sz="1100" dirty="0">
                          <a:effectLst/>
                        </a:rPr>
                        <a:t> car manufacturing companies  to proceed with testing in their laboratories</a:t>
                      </a:r>
                    </a:p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70510" algn="l"/>
                        </a:tabLst>
                      </a:pPr>
                      <a:endParaRPr lang="en-GB" sz="1100" dirty="0">
                        <a:effectLst/>
                      </a:endParaRPr>
                    </a:p>
                    <a:p>
                      <a:pPr marL="45720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OR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2.</a:t>
                      </a:r>
                      <a:r>
                        <a:rPr lang="en-GB" sz="1100" baseline="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Testing in  retail set-up with end user </a:t>
                      </a:r>
                      <a:r>
                        <a:rPr lang="en-ZA" sz="1100" baseline="0" dirty="0">
                          <a:effectLst/>
                        </a:rPr>
                        <a:t> to get feedback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4077957095"/>
                  </a:ext>
                </a:extLst>
              </a:tr>
              <a:tr h="10867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Decision criteria for each milestone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1.1: Buy Oranges at </a:t>
                      </a:r>
                    </a:p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Food Lovers Market</a:t>
                      </a:r>
                    </a:p>
                    <a:p>
                      <a:pPr marL="685800" indent="-2286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Market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Advertise…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 permission to ell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Put up stall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3586135658"/>
                  </a:ext>
                </a:extLst>
              </a:tr>
              <a:tr h="474297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Deliverable(s) per milestone.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Prototype(s)  production  for  testing 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Registration  / preliminary IP completed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Visits to and discussions with industry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Feedback</a:t>
                      </a:r>
                      <a:r>
                        <a:rPr lang="en-GB" sz="11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received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4060679432"/>
                  </a:ext>
                </a:extLst>
              </a:tr>
              <a:tr h="65671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Activities per milestone </a:t>
                      </a:r>
                      <a:endParaRPr lang="en-ZA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>
                          <a:effectLst/>
                        </a:rPr>
                        <a:t>Printing / manufacturing</a:t>
                      </a:r>
                      <a:endParaRPr lang="en-ZA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</a:rPr>
                        <a:t>Drawings refined for applications for IP protection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ZA" sz="1100" baseline="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Product with app - Testing</a:t>
                      </a:r>
                      <a:endParaRPr lang="en-GB" sz="1100" dirty="0">
                        <a:effectLst/>
                      </a:endParaRPr>
                    </a:p>
                  </a:txBody>
                  <a:tcPr marL="36228" marR="3622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         Industry stakeholders should be identified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Questionnaire</a:t>
                      </a:r>
                      <a:r>
                        <a:rPr lang="en-GB" sz="110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compiled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2785973725"/>
                  </a:ext>
                </a:extLst>
              </a:tr>
              <a:tr h="951117">
                <a:tc gridSpan="4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70510" algn="l"/>
                        </a:tabLst>
                        <a:defRPr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This example is for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 a product for cars component with app. </a:t>
                      </a:r>
                      <a:endParaRPr lang="en-ZA" sz="11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r>
                        <a:rPr lang="en-GB" sz="11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tc hMerge="1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70510" algn="l"/>
                        </a:tabLst>
                      </a:pP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228" marR="36228" marT="0" marB="0"/>
                </a:tc>
                <a:extLst>
                  <a:ext uri="{0D108BD9-81ED-4DB2-BD59-A6C34878D82A}">
                    <a16:rowId xmlns:a16="http://schemas.microsoft.com/office/drawing/2014/main" val="126997147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4146694" y="1690688"/>
            <a:ext cx="40040148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6979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269875" algn="l"/>
              </a:tabLst>
            </a:pPr>
            <a:r>
              <a:rPr kumimoji="0" lang="en-GB" altLang="en-US" sz="1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Project plan and associated budget:</a:t>
            </a:r>
            <a:endParaRPr kumimoji="0" lang="en-GB" altLang="en-US" sz="11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69875" algn="l"/>
              </a:tabLst>
            </a:pPr>
            <a:r>
              <a:rPr kumimoji="0" lang="en-GB" altLang="en-US" sz="1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Complete the table below to plan for project milestones:</a:t>
            </a:r>
            <a:endParaRPr kumimoji="0" lang="en-ZA" altLang="en-US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n-Z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CUT I-GYM Author E Conradie 2018 Update 2021 Power Point / Business plan TEMPLATE presentation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3282A-35AE-4162-8F01-6922A22D3973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47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E5FA2D26C14043A85248C0CF5D2032" ma:contentTypeVersion="14" ma:contentTypeDescription="Create a new document." ma:contentTypeScope="" ma:versionID="4f829505aa6884caa62288946d6ae7bd">
  <xsd:schema xmlns:xsd="http://www.w3.org/2001/XMLSchema" xmlns:xs="http://www.w3.org/2001/XMLSchema" xmlns:p="http://schemas.microsoft.com/office/2006/metadata/properties" xmlns:ns3="4e63cb5d-d92d-4a4c-9724-064e7955b421" xmlns:ns4="03b4a7d6-b41e-4687-bf39-59bcabc7ee16" targetNamespace="http://schemas.microsoft.com/office/2006/metadata/properties" ma:root="true" ma:fieldsID="8fb714456a7efe670220587053a0ea8d" ns3:_="" ns4:_="">
    <xsd:import namespace="4e63cb5d-d92d-4a4c-9724-064e7955b421"/>
    <xsd:import namespace="03b4a7d6-b41e-4687-bf39-59bcabc7ee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3cb5d-d92d-4a4c-9724-064e7955b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4a7d6-b41e-4687-bf39-59bcabc7ee1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426452-B1C9-412E-A15D-3565CAF7E1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63cb5d-d92d-4a4c-9724-064e7955b421"/>
    <ds:schemaRef ds:uri="03b4a7d6-b41e-4687-bf39-59bcabc7e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E0B2C3-3DFC-4BBF-A151-FB7D20C768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F87D9-3B04-4CB4-A51B-9B9E0A2736D1}">
  <ds:schemaRefs>
    <ds:schemaRef ds:uri="4e63cb5d-d92d-4a4c-9724-064e7955b421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infopath/2007/PartnerControls"/>
    <ds:schemaRef ds:uri="03b4a7d6-b41e-4687-bf39-59bcabc7ee1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3156</Words>
  <Application>Microsoft Office PowerPoint</Application>
  <PresentationFormat>Widescreen</PresentationFormat>
  <Paragraphs>410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i-GYM Innovation Challenges (IC)</vt:lpstr>
      <vt:lpstr>Adjudicators will look at the following: </vt:lpstr>
      <vt:lpstr>This is a Template guideline for a presentation – replace with your details and save the file with your name and surname and date before emailing it back to us!</vt:lpstr>
      <vt:lpstr>SLIDE ONE (Add your three word title here): </vt:lpstr>
      <vt:lpstr>SLIDE TWO (Summarize the problem; competitors and describe you clients) </vt:lpstr>
      <vt:lpstr>   SLIDE THREE Finances </vt:lpstr>
      <vt:lpstr>PowerPoint Presentation</vt:lpstr>
      <vt:lpstr>PowerPoint Presentation</vt:lpstr>
      <vt:lpstr>PowerPoint Presentation</vt:lpstr>
      <vt:lpstr>PowerPoint Presentation</vt:lpstr>
      <vt:lpstr>(SLIDE – TIPs) </vt:lpstr>
      <vt:lpstr>SLIDE FIVE </vt:lpstr>
      <vt:lpstr>End slide – leave presentation at this slide – if you run out of time – quickly scroll to this slide when saying thank you for the opportunity</vt:lpstr>
      <vt:lpstr> Advice from  Prof Seeram Ramakrishna, FREng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Template guideline for a presentation</dc:title>
  <dc:creator>Conradie Elizabeth</dc:creator>
  <cp:lastModifiedBy>Coetzer Jeanne</cp:lastModifiedBy>
  <cp:revision>55</cp:revision>
  <cp:lastPrinted>2018-05-04T09:07:08Z</cp:lastPrinted>
  <dcterms:created xsi:type="dcterms:W3CDTF">2018-03-08T14:35:03Z</dcterms:created>
  <dcterms:modified xsi:type="dcterms:W3CDTF">2022-10-26T07:46:14Z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0x0101002FE5FA2D26C14043A85248C0CF5D2032</vt:lpwstr>
  </property>
</Properties>
</file>