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Lst>
  <p:notesMasterIdLst>
    <p:notesMasterId r:id="rId22"/>
  </p:notesMasterIdLst>
  <p:sldIdLst>
    <p:sldId id="275" r:id="rId5"/>
    <p:sldId id="268" r:id="rId6"/>
    <p:sldId id="256" r:id="rId7"/>
    <p:sldId id="257" r:id="rId8"/>
    <p:sldId id="258" r:id="rId9"/>
    <p:sldId id="276" r:id="rId10"/>
    <p:sldId id="259" r:id="rId11"/>
    <p:sldId id="260" r:id="rId12"/>
    <p:sldId id="281" r:id="rId13"/>
    <p:sldId id="277" r:id="rId14"/>
    <p:sldId id="264" r:id="rId15"/>
    <p:sldId id="266" r:id="rId16"/>
    <p:sldId id="267" r:id="rId17"/>
    <p:sldId id="279" r:id="rId18"/>
    <p:sldId id="262" r:id="rId19"/>
    <p:sldId id="261" r:id="rId20"/>
    <p:sldId id="265"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EAGenerator" initials="I" lastIdx="15" clrIdx="0">
    <p:extLst>
      <p:ext uri="{19B8F6BF-5375-455C-9EA6-DF929625EA0E}">
        <p15:presenceInfo xmlns:p15="http://schemas.microsoft.com/office/powerpoint/2012/main" userId="IDEAGenerator" providerId="None"/>
      </p:ext>
    </p:extLst>
  </p:cmAuthor>
  <p:cmAuthor id="2" name="More Masego" initials="MM" lastIdx="4" clrIdx="1">
    <p:extLst>
      <p:ext uri="{19B8F6BF-5375-455C-9EA6-DF929625EA0E}">
        <p15:presenceInfo xmlns:p15="http://schemas.microsoft.com/office/powerpoint/2012/main" userId="S::220041700@stud.cut.ac.za::57067c45-79df-415d-95cc-2152f8bcb4ab" providerId="AD"/>
      </p:ext>
    </p:extLst>
  </p:cmAuthor>
  <p:cmAuthor id="3" name="cash" initials="c" lastIdx="6" clrIdx="2">
    <p:extLst>
      <p:ext uri="{19B8F6BF-5375-455C-9EA6-DF929625EA0E}">
        <p15:presenceInfo xmlns:p15="http://schemas.microsoft.com/office/powerpoint/2012/main" userId="cash" providerId="None"/>
      </p:ext>
    </p:extLst>
  </p:cmAuthor>
  <p:cmAuthor id="4" name="Klassen Laurentia" initials="KL" lastIdx="2" clrIdx="3">
    <p:extLst>
      <p:ext uri="{19B8F6BF-5375-455C-9EA6-DF929625EA0E}">
        <p15:presenceInfo xmlns:p15="http://schemas.microsoft.com/office/powerpoint/2012/main" userId="S::lklassen@cut.ac.za::6648c904-dff7-4ee4-9d62-ceb2a13668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A5995-B499-4A2A-9138-77C8627C3564}" v="1" dt="2023-08-11T10:07:42.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1279" autoAdjust="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B72B09F-CB43-4273-8533-686A4CF9D160}" type="datetimeFigureOut">
              <a:rPr lang="en-ZA" smtClean="0"/>
              <a:t>2023/08/17</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9FA4682-6664-41EF-B197-FF54B8FE9BC5}" type="slidenum">
              <a:rPr lang="en-ZA" smtClean="0"/>
              <a:t>‹#›</a:t>
            </a:fld>
            <a:endParaRPr lang="en-ZA"/>
          </a:p>
        </p:txBody>
      </p:sp>
    </p:spTree>
    <p:extLst>
      <p:ext uri="{BB962C8B-B14F-4D97-AF65-F5344CB8AC3E}">
        <p14:creationId xmlns:p14="http://schemas.microsoft.com/office/powerpoint/2010/main" val="150610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Slide Image Placeholder 1"/>
          <p:cNvSpPr>
            <a:spLocks noGrp="1" noRot="1" noChangeAspect="1"/>
          </p:cNvSpPr>
          <p:nvPr>
            <p:ph type="sldImg"/>
          </p:nvPr>
        </p:nvSpPr>
        <p:spPr/>
      </p:sp>
      <p:sp>
        <p:nvSpPr>
          <p:cNvPr id="1048647"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need to provide a service agreement that will include all the partners and consent forms from all partners to share this idea</a:t>
            </a:r>
          </a:p>
          <a:p>
            <a:pPr marL="171450" indent="-171450">
              <a:buFont typeface="Arial" panose="020B0604020202020204" pitchFamily="34" charset="0"/>
              <a:buChar char="•"/>
            </a:pPr>
            <a:r>
              <a:rPr lang="en-US" dirty="0"/>
              <a:t>Please provide all partners details on an additional page</a:t>
            </a:r>
          </a:p>
        </p:txBody>
      </p:sp>
      <p:sp>
        <p:nvSpPr>
          <p:cNvPr id="1048648" name="Slide Number Placeholder 3"/>
          <p:cNvSpPr>
            <a:spLocks noGrp="1"/>
          </p:cNvSpPr>
          <p:nvPr>
            <p:ph type="sldNum" sz="quarter" idx="5"/>
          </p:nvPr>
        </p:nvSpPr>
        <p:spPr/>
        <p:txBody>
          <a:bodyPr/>
          <a:lstStyle/>
          <a:p>
            <a:fld id="{09FA4682-6664-41EF-B197-FF54B8FE9BC5}" type="slidenum">
              <a:rPr lang="en-ZA" smtClean="0"/>
              <a:t>1</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ZA" i="1" dirty="0">
                <a:latin typeface="Times New Roman" panose="02020603050405020304" pitchFamily="18" charset="0"/>
                <a:ea typeface="Times New Roman" panose="02020603050405020304" pitchFamily="18" charset="0"/>
              </a:rPr>
              <a:t>(</a:t>
            </a:r>
            <a:r>
              <a:rPr lang="en-ZA" b="1" i="1" dirty="0">
                <a:latin typeface="Calibri" panose="020F0502020204030204" pitchFamily="34" charset="0"/>
                <a:ea typeface="Times New Roman" panose="02020603050405020304" pitchFamily="18" charset="0"/>
                <a:cs typeface="Times New Roman" panose="02020603050405020304" pitchFamily="18" charset="0"/>
              </a:rPr>
              <a:t>Signed Service agreement </a:t>
            </a:r>
            <a:r>
              <a:rPr lang="en-ZA" i="1" dirty="0">
                <a:latin typeface="Calibri" panose="020F0502020204030204" pitchFamily="34" charset="0"/>
                <a:ea typeface="Times New Roman" panose="02020603050405020304" pitchFamily="18" charset="0"/>
                <a:cs typeface="Times New Roman" panose="02020603050405020304" pitchFamily="18" charset="0"/>
              </a:rPr>
              <a:t> if  more than one person involved need to be ready i</a:t>
            </a:r>
            <a:r>
              <a:rPr lang="en-ZA" i="1" dirty="0">
                <a:latin typeface="Calibri" panose="020F0502020204030204" pitchFamily="34" charset="0"/>
                <a:ea typeface="Times New Roman" panose="02020603050405020304" pitchFamily="18" charset="0"/>
              </a:rPr>
              <a:t>ndicating all partners and stakeholders plus % ownership;</a:t>
            </a:r>
            <a:r>
              <a:rPr lang="en-ZA" i="1" dirty="0">
                <a:latin typeface="Calibri" panose="020F0502020204030204" pitchFamily="34" charset="0"/>
                <a:ea typeface="Times New Roman" panose="02020603050405020304" pitchFamily="18" charset="0"/>
                <a:cs typeface="Times New Roman" panose="02020603050405020304" pitchFamily="18" charset="0"/>
              </a:rPr>
              <a:t> </a:t>
            </a:r>
          </a:p>
          <a:p>
            <a:pPr indent="0">
              <a:buNone/>
            </a:pPr>
            <a:r>
              <a:rPr lang="en-ZA" i="1" dirty="0">
                <a:latin typeface="Calibri" panose="020F0502020204030204" pitchFamily="34" charset="0"/>
                <a:ea typeface="Times New Roman" panose="02020603050405020304" pitchFamily="18" charset="0"/>
              </a:rPr>
              <a:t>Logo, Company name if registered business plus registration number) </a:t>
            </a:r>
          </a:p>
          <a:p>
            <a:endParaRPr lang="en-US" dirty="0"/>
          </a:p>
        </p:txBody>
      </p:sp>
      <p:sp>
        <p:nvSpPr>
          <p:cNvPr id="4" name="Slide Number Placeholder 3"/>
          <p:cNvSpPr>
            <a:spLocks noGrp="1"/>
          </p:cNvSpPr>
          <p:nvPr>
            <p:ph type="sldNum" sz="quarter" idx="10"/>
          </p:nvPr>
        </p:nvSpPr>
        <p:spPr/>
        <p:txBody>
          <a:bodyPr/>
          <a:lstStyle/>
          <a:p>
            <a:fld id="{09FA4682-6664-41EF-B197-FF54B8FE9BC5}" type="slidenum">
              <a:rPr lang="en-ZA" smtClean="0"/>
              <a:t>4</a:t>
            </a:fld>
            <a:endParaRPr lang="en-ZA"/>
          </a:p>
        </p:txBody>
      </p:sp>
    </p:spTree>
    <p:extLst>
      <p:ext uri="{BB962C8B-B14F-4D97-AF65-F5344CB8AC3E}">
        <p14:creationId xmlns:p14="http://schemas.microsoft.com/office/powerpoint/2010/main" val="49217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*TIA tips: Provide a list of competitors with the same or similar offering to yours. Explain how your solution may be better than similar offerings. List the differentiating features.</a:t>
            </a:r>
            <a:endParaRPr lang="en-Z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Current/alternative offerings in the market</a:t>
            </a:r>
            <a:endParaRPr lang="en-ZA"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Features of current/alternative  offerings (mention the most important advantages and disadvantages of current offerings)</a:t>
            </a:r>
            <a:endParaRPr lang="en-ZA"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Competitive advantage:  any superior features that you have over your competitors’ offerings/current offerings. </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09FA4682-6664-41EF-B197-FF54B8FE9BC5}" type="slidenum">
              <a:rPr lang="en-ZA" smtClean="0"/>
              <a:t>5</a:t>
            </a:fld>
            <a:endParaRPr lang="en-ZA"/>
          </a:p>
        </p:txBody>
      </p:sp>
    </p:spTree>
    <p:extLst>
      <p:ext uri="{BB962C8B-B14F-4D97-AF65-F5344CB8AC3E}">
        <p14:creationId xmlns:p14="http://schemas.microsoft.com/office/powerpoint/2010/main" val="286924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i="1" dirty="0">
                <a:latin typeface="Calibri" panose="020F0502020204030204" pitchFamily="34" charset="0"/>
                <a:ea typeface="Times New Roman" panose="02020603050405020304" pitchFamily="18" charset="0"/>
              </a:rPr>
              <a:t>*Tip: remember to double production cost to determine marketing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i="1" dirty="0">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i="1" dirty="0">
                <a:latin typeface="Calibri" panose="020F0502020204030204" pitchFamily="34" charset="0"/>
                <a:ea typeface="Times New Roman" panose="02020603050405020304" pitchFamily="18" charset="0"/>
              </a:rPr>
              <a:t>Table 2 Entry form (</a:t>
            </a:r>
            <a:r>
              <a:rPr lang="en-ZA" b="1" i="1" dirty="0">
                <a:latin typeface="Calibri" panose="020F0502020204030204" pitchFamily="34" charset="0"/>
                <a:ea typeface="Times New Roman" panose="02020603050405020304" pitchFamily="18" charset="0"/>
              </a:rPr>
              <a:t>PRODUCT</a:t>
            </a:r>
            <a:r>
              <a:rPr lang="en-ZA" i="1" dirty="0">
                <a:latin typeface="Calibri" panose="020F0502020204030204" pitchFamily="34" charset="0"/>
                <a:ea typeface="Times New Roman" panose="02020603050405020304" pitchFamily="18" charset="0"/>
              </a:rPr>
              <a:t> Used the TIA Project milestones on Slide 5 to determine what should be done and Slide 6 for time line and costing) or </a:t>
            </a:r>
            <a:r>
              <a:rPr lang="en-ZA" b="1" i="1" dirty="0">
                <a:latin typeface="Calibri" panose="020F0502020204030204" pitchFamily="34" charset="0"/>
                <a:ea typeface="Times New Roman" panose="02020603050405020304" pitchFamily="18" charset="0"/>
              </a:rPr>
              <a:t>PROJECT</a:t>
            </a:r>
            <a:r>
              <a:rPr lang="en-ZA" i="1" dirty="0">
                <a:latin typeface="Calibri" panose="020F0502020204030204" pitchFamily="34" charset="0"/>
                <a:ea typeface="Times New Roman" panose="02020603050405020304" pitchFamily="18" charset="0"/>
              </a:rPr>
              <a:t> Used the TIA Project milestones on Slide 7 to determine what should be done and Slide 8 for time line and costing). </a:t>
            </a:r>
            <a:endParaRPr lang="en-ZA" dirty="0">
              <a:latin typeface="Calibri" panose="020F0502020204030204" pitchFamily="34"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09FA4682-6664-41EF-B197-FF54B8FE9BC5}" type="slidenum">
              <a:rPr lang="en-ZA" smtClean="0"/>
              <a:t>7</a:t>
            </a:fld>
            <a:endParaRPr lang="en-ZA"/>
          </a:p>
        </p:txBody>
      </p:sp>
    </p:spTree>
    <p:extLst>
      <p:ext uri="{BB962C8B-B14F-4D97-AF65-F5344CB8AC3E}">
        <p14:creationId xmlns:p14="http://schemas.microsoft.com/office/powerpoint/2010/main" val="405067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TIA Form </a:t>
            </a:r>
            <a:r>
              <a:rPr kumimoji="0" lang="en-GB" altLang="en-US" sz="12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Activities should bring you closer to achieving your goals and could entail a combination of technical and business development activities. </a:t>
            </a:r>
            <a:endParaRPr kumimoji="0" lang="en-ZA" altLang="en-US" sz="1100" b="0" i="0" u="none" strike="noStrike" cap="none" normalizeH="0" baseline="0" dirty="0">
              <a:ln>
                <a:noFill/>
              </a:ln>
              <a:solidFill>
                <a:schemeClr val="tx1"/>
              </a:solidFill>
              <a:effectLst/>
            </a:endParaRPr>
          </a:p>
          <a:p>
            <a:endParaRPr lang="en-ZA" dirty="0"/>
          </a:p>
        </p:txBody>
      </p:sp>
      <p:sp>
        <p:nvSpPr>
          <p:cNvPr id="4" name="Slide Number Placeholder 3"/>
          <p:cNvSpPr>
            <a:spLocks noGrp="1"/>
          </p:cNvSpPr>
          <p:nvPr>
            <p:ph type="sldNum" sz="quarter" idx="10"/>
          </p:nvPr>
        </p:nvSpPr>
        <p:spPr/>
        <p:txBody>
          <a:bodyPr/>
          <a:lstStyle/>
          <a:p>
            <a:fld id="{09FA4682-6664-41EF-B197-FF54B8FE9BC5}" type="slidenum">
              <a:rPr lang="en-ZA" smtClean="0"/>
              <a:t>11</a:t>
            </a:fld>
            <a:endParaRPr lang="en-ZA"/>
          </a:p>
        </p:txBody>
      </p:sp>
    </p:spTree>
    <p:extLst>
      <p:ext uri="{BB962C8B-B14F-4D97-AF65-F5344CB8AC3E}">
        <p14:creationId xmlns:p14="http://schemas.microsoft.com/office/powerpoint/2010/main" val="212952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TIA Form </a:t>
            </a:r>
            <a:r>
              <a:rPr kumimoji="0" lang="en-GB" altLang="en-US" sz="12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Activities should bring you closer to achieving your goals and could entail a combination of technical and business development activities. </a:t>
            </a:r>
            <a:endParaRPr kumimoji="0" lang="en-ZA" altLang="en-US" sz="1100" b="0" i="0" u="none" strike="noStrike" cap="none" normalizeH="0" baseline="0" dirty="0">
              <a:ln>
                <a:noFill/>
              </a:ln>
              <a:solidFill>
                <a:schemeClr val="tx1"/>
              </a:solidFill>
              <a:effectLst/>
            </a:endParaRPr>
          </a:p>
          <a:p>
            <a:endParaRPr lang="en-ZA" dirty="0"/>
          </a:p>
        </p:txBody>
      </p:sp>
      <p:sp>
        <p:nvSpPr>
          <p:cNvPr id="4" name="Slide Number Placeholder 3"/>
          <p:cNvSpPr>
            <a:spLocks noGrp="1"/>
          </p:cNvSpPr>
          <p:nvPr>
            <p:ph type="sldNum" sz="quarter" idx="10"/>
          </p:nvPr>
        </p:nvSpPr>
        <p:spPr/>
        <p:txBody>
          <a:bodyPr/>
          <a:lstStyle/>
          <a:p>
            <a:fld id="{09FA4682-6664-41EF-B197-FF54B8FE9BC5}" type="slidenum">
              <a:rPr lang="en-ZA" smtClean="0"/>
              <a:t>13</a:t>
            </a:fld>
            <a:endParaRPr lang="en-ZA"/>
          </a:p>
        </p:txBody>
      </p:sp>
    </p:spTree>
    <p:extLst>
      <p:ext uri="{BB962C8B-B14F-4D97-AF65-F5344CB8AC3E}">
        <p14:creationId xmlns:p14="http://schemas.microsoft.com/office/powerpoint/2010/main" val="74042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2E87AAC0-B2A5-4484-9A16-787F0ABCF730}" type="datetime1">
              <a:rPr lang="en-ZA" smtClean="0"/>
              <a:t>2023/08/17</a:t>
            </a:fld>
            <a:endParaRPr lang="en-ZA"/>
          </a:p>
        </p:txBody>
      </p:sp>
      <p:sp>
        <p:nvSpPr>
          <p:cNvPr id="5" name="Footer Placeholder 4"/>
          <p:cNvSpPr>
            <a:spLocks noGrp="1"/>
          </p:cNvSpPr>
          <p:nvPr>
            <p:ph type="ftr" sz="quarter" idx="11"/>
          </p:nvPr>
        </p:nvSpPr>
        <p:spPr/>
        <p:txBody>
          <a:bodyPr/>
          <a:lstStyle/>
          <a:p>
            <a:r>
              <a:rPr lang="en-ZA"/>
              <a:t>CUT I-GYM Author E Conradie 2018 Power Point / One pager Business plan TEMPLATE </a:t>
            </a:r>
          </a:p>
        </p:txBody>
      </p:sp>
      <p:sp>
        <p:nvSpPr>
          <p:cNvPr id="6" name="Slide Number Placeholder 5"/>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162093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F3E3078-E26D-4536-B998-E3E55BF25EB7}" type="datetime1">
              <a:rPr lang="en-ZA" smtClean="0"/>
              <a:t>2023/08/17</a:t>
            </a:fld>
            <a:endParaRPr lang="en-ZA"/>
          </a:p>
        </p:txBody>
      </p:sp>
      <p:sp>
        <p:nvSpPr>
          <p:cNvPr id="5" name="Footer Placeholder 4"/>
          <p:cNvSpPr>
            <a:spLocks noGrp="1"/>
          </p:cNvSpPr>
          <p:nvPr>
            <p:ph type="ftr" sz="quarter" idx="11"/>
          </p:nvPr>
        </p:nvSpPr>
        <p:spPr/>
        <p:txBody>
          <a:bodyPr/>
          <a:lstStyle/>
          <a:p>
            <a:r>
              <a:rPr lang="en-ZA"/>
              <a:t>CUT I-GYM Author E Conradie 2018 Power Point / One pager Business plan TEMPLATE </a:t>
            </a:r>
          </a:p>
        </p:txBody>
      </p:sp>
      <p:sp>
        <p:nvSpPr>
          <p:cNvPr id="6" name="Slide Number Placeholder 5"/>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333849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CEA20F3-F13F-488B-89FF-8A52A15F67A3}" type="datetime1">
              <a:rPr lang="en-ZA" smtClean="0"/>
              <a:t>2023/08/17</a:t>
            </a:fld>
            <a:endParaRPr lang="en-ZA"/>
          </a:p>
        </p:txBody>
      </p:sp>
      <p:sp>
        <p:nvSpPr>
          <p:cNvPr id="5" name="Footer Placeholder 4"/>
          <p:cNvSpPr>
            <a:spLocks noGrp="1"/>
          </p:cNvSpPr>
          <p:nvPr>
            <p:ph type="ftr" sz="quarter" idx="11"/>
          </p:nvPr>
        </p:nvSpPr>
        <p:spPr/>
        <p:txBody>
          <a:bodyPr/>
          <a:lstStyle/>
          <a:p>
            <a:r>
              <a:rPr lang="en-ZA"/>
              <a:t>CUT I-GYM Author E Conradie 2018 Power Point / One pager Business plan TEMPLATE </a:t>
            </a:r>
          </a:p>
        </p:txBody>
      </p:sp>
      <p:sp>
        <p:nvSpPr>
          <p:cNvPr id="6" name="Slide Number Placeholder 5"/>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180302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2D661C5-5E5D-4A20-A8CF-6964C5013169}" type="datetime1">
              <a:rPr lang="en-ZA" smtClean="0"/>
              <a:t>2023/08/17</a:t>
            </a:fld>
            <a:endParaRPr lang="en-ZA"/>
          </a:p>
        </p:txBody>
      </p:sp>
      <p:sp>
        <p:nvSpPr>
          <p:cNvPr id="5" name="Footer Placeholder 4"/>
          <p:cNvSpPr>
            <a:spLocks noGrp="1"/>
          </p:cNvSpPr>
          <p:nvPr>
            <p:ph type="ftr" sz="quarter" idx="11"/>
          </p:nvPr>
        </p:nvSpPr>
        <p:spPr/>
        <p:txBody>
          <a:bodyPr/>
          <a:lstStyle/>
          <a:p>
            <a:r>
              <a:rPr lang="en-ZA"/>
              <a:t>CUT I-GYM Author E Conradie 2018 Power Point / One pager Business plan TEMPLATE </a:t>
            </a:r>
          </a:p>
        </p:txBody>
      </p:sp>
      <p:sp>
        <p:nvSpPr>
          <p:cNvPr id="6" name="Slide Number Placeholder 5"/>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1917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26F061-0300-4281-8615-15E15F991620}" type="datetime1">
              <a:rPr lang="en-ZA" smtClean="0"/>
              <a:t>2023/08/17</a:t>
            </a:fld>
            <a:endParaRPr lang="en-ZA"/>
          </a:p>
        </p:txBody>
      </p:sp>
      <p:sp>
        <p:nvSpPr>
          <p:cNvPr id="5" name="Footer Placeholder 4"/>
          <p:cNvSpPr>
            <a:spLocks noGrp="1"/>
          </p:cNvSpPr>
          <p:nvPr>
            <p:ph type="ftr" sz="quarter" idx="11"/>
          </p:nvPr>
        </p:nvSpPr>
        <p:spPr/>
        <p:txBody>
          <a:bodyPr/>
          <a:lstStyle/>
          <a:p>
            <a:r>
              <a:rPr lang="en-ZA"/>
              <a:t>CUT I-GYM Author E Conradie 2018 Power Point / One pager Business plan TEMPLATE </a:t>
            </a:r>
          </a:p>
        </p:txBody>
      </p:sp>
      <p:sp>
        <p:nvSpPr>
          <p:cNvPr id="6" name="Slide Number Placeholder 5"/>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361593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A5B09F4-E353-42A6-BA29-2B8A6E7B2F01}" type="datetime1">
              <a:rPr lang="en-ZA" smtClean="0"/>
              <a:t>2023/08/17</a:t>
            </a:fld>
            <a:endParaRPr lang="en-ZA"/>
          </a:p>
        </p:txBody>
      </p:sp>
      <p:sp>
        <p:nvSpPr>
          <p:cNvPr id="6" name="Footer Placeholder 5"/>
          <p:cNvSpPr>
            <a:spLocks noGrp="1"/>
          </p:cNvSpPr>
          <p:nvPr>
            <p:ph type="ftr" sz="quarter" idx="11"/>
          </p:nvPr>
        </p:nvSpPr>
        <p:spPr/>
        <p:txBody>
          <a:bodyPr/>
          <a:lstStyle/>
          <a:p>
            <a:r>
              <a:rPr lang="en-ZA"/>
              <a:t>CUT I-GYM Author E Conradie 2018 Power Point / One pager Business plan TEMPLATE </a:t>
            </a:r>
          </a:p>
        </p:txBody>
      </p:sp>
      <p:sp>
        <p:nvSpPr>
          <p:cNvPr id="7" name="Slide Number Placeholder 6"/>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157947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532BA38-ECBB-497E-97A0-87BCAEDA1574}" type="datetime1">
              <a:rPr lang="en-ZA" smtClean="0"/>
              <a:t>2023/08/17</a:t>
            </a:fld>
            <a:endParaRPr lang="en-ZA"/>
          </a:p>
        </p:txBody>
      </p:sp>
      <p:sp>
        <p:nvSpPr>
          <p:cNvPr id="8" name="Footer Placeholder 7"/>
          <p:cNvSpPr>
            <a:spLocks noGrp="1"/>
          </p:cNvSpPr>
          <p:nvPr>
            <p:ph type="ftr" sz="quarter" idx="11"/>
          </p:nvPr>
        </p:nvSpPr>
        <p:spPr/>
        <p:txBody>
          <a:bodyPr/>
          <a:lstStyle/>
          <a:p>
            <a:r>
              <a:rPr lang="en-ZA"/>
              <a:t>CUT I-GYM Author E Conradie 2018 Power Point / One pager Business plan TEMPLATE </a:t>
            </a:r>
          </a:p>
        </p:txBody>
      </p:sp>
      <p:sp>
        <p:nvSpPr>
          <p:cNvPr id="9" name="Slide Number Placeholder 8"/>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301027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07E65F8F-4D41-4A14-85D7-3C31001B57B5}" type="datetime1">
              <a:rPr lang="en-ZA" smtClean="0"/>
              <a:t>2023/08/17</a:t>
            </a:fld>
            <a:endParaRPr lang="en-ZA"/>
          </a:p>
        </p:txBody>
      </p:sp>
      <p:sp>
        <p:nvSpPr>
          <p:cNvPr id="4" name="Footer Placeholder 3"/>
          <p:cNvSpPr>
            <a:spLocks noGrp="1"/>
          </p:cNvSpPr>
          <p:nvPr>
            <p:ph type="ftr" sz="quarter" idx="11"/>
          </p:nvPr>
        </p:nvSpPr>
        <p:spPr/>
        <p:txBody>
          <a:bodyPr/>
          <a:lstStyle/>
          <a:p>
            <a:r>
              <a:rPr lang="en-ZA"/>
              <a:t>CUT I-GYM Author E Conradie 2018 Power Point / One pager Business plan TEMPLATE </a:t>
            </a:r>
          </a:p>
        </p:txBody>
      </p:sp>
      <p:sp>
        <p:nvSpPr>
          <p:cNvPr id="5" name="Slide Number Placeholder 4"/>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349583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15815-C92E-41A6-AE22-BE0A3B43EE4D}" type="datetime1">
              <a:rPr lang="en-ZA" smtClean="0"/>
              <a:t>2023/08/17</a:t>
            </a:fld>
            <a:endParaRPr lang="en-ZA"/>
          </a:p>
        </p:txBody>
      </p:sp>
      <p:sp>
        <p:nvSpPr>
          <p:cNvPr id="3" name="Footer Placeholder 2"/>
          <p:cNvSpPr>
            <a:spLocks noGrp="1"/>
          </p:cNvSpPr>
          <p:nvPr>
            <p:ph type="ftr" sz="quarter" idx="11"/>
          </p:nvPr>
        </p:nvSpPr>
        <p:spPr/>
        <p:txBody>
          <a:bodyPr/>
          <a:lstStyle/>
          <a:p>
            <a:r>
              <a:rPr lang="en-ZA"/>
              <a:t>CUT I-GYM Author E Conradie 2018 Power Point / One pager Business plan TEMPLATE </a:t>
            </a:r>
          </a:p>
        </p:txBody>
      </p:sp>
      <p:sp>
        <p:nvSpPr>
          <p:cNvPr id="4" name="Slide Number Placeholder 3"/>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235516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FCCD89-8FEF-41A5-806E-F9526F9B73BF}" type="datetime1">
              <a:rPr lang="en-ZA" smtClean="0"/>
              <a:t>2023/08/17</a:t>
            </a:fld>
            <a:endParaRPr lang="en-ZA"/>
          </a:p>
        </p:txBody>
      </p:sp>
      <p:sp>
        <p:nvSpPr>
          <p:cNvPr id="6" name="Footer Placeholder 5"/>
          <p:cNvSpPr>
            <a:spLocks noGrp="1"/>
          </p:cNvSpPr>
          <p:nvPr>
            <p:ph type="ftr" sz="quarter" idx="11"/>
          </p:nvPr>
        </p:nvSpPr>
        <p:spPr/>
        <p:txBody>
          <a:bodyPr/>
          <a:lstStyle/>
          <a:p>
            <a:r>
              <a:rPr lang="en-ZA"/>
              <a:t>CUT I-GYM Author E Conradie 2018 Power Point / One pager Business plan TEMPLATE </a:t>
            </a:r>
          </a:p>
        </p:txBody>
      </p:sp>
      <p:sp>
        <p:nvSpPr>
          <p:cNvPr id="7" name="Slide Number Placeholder 6"/>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13055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5B13A7-4B4C-48DC-A47F-DDEAA7C46840}" type="datetime1">
              <a:rPr lang="en-ZA" smtClean="0"/>
              <a:t>2023/08/17</a:t>
            </a:fld>
            <a:endParaRPr lang="en-ZA"/>
          </a:p>
        </p:txBody>
      </p:sp>
      <p:sp>
        <p:nvSpPr>
          <p:cNvPr id="6" name="Footer Placeholder 5"/>
          <p:cNvSpPr>
            <a:spLocks noGrp="1"/>
          </p:cNvSpPr>
          <p:nvPr>
            <p:ph type="ftr" sz="quarter" idx="11"/>
          </p:nvPr>
        </p:nvSpPr>
        <p:spPr/>
        <p:txBody>
          <a:bodyPr/>
          <a:lstStyle/>
          <a:p>
            <a:r>
              <a:rPr lang="en-ZA"/>
              <a:t>CUT I-GYM Author E Conradie 2018 Power Point / One pager Business plan TEMPLATE </a:t>
            </a:r>
          </a:p>
        </p:txBody>
      </p:sp>
      <p:sp>
        <p:nvSpPr>
          <p:cNvPr id="7" name="Slide Number Placeholder 6"/>
          <p:cNvSpPr>
            <a:spLocks noGrp="1"/>
          </p:cNvSpPr>
          <p:nvPr>
            <p:ph type="sldNum" sz="quarter" idx="12"/>
          </p:nvPr>
        </p:nvSpPr>
        <p:spPr/>
        <p:txBody>
          <a:bodyPr/>
          <a:lstStyle/>
          <a:p>
            <a:fld id="{3A13282A-35AE-4162-8F01-6922A22D3973}" type="slidenum">
              <a:rPr lang="en-ZA" smtClean="0"/>
              <a:t>‹#›</a:t>
            </a:fld>
            <a:endParaRPr lang="en-ZA"/>
          </a:p>
        </p:txBody>
      </p:sp>
    </p:spTree>
    <p:extLst>
      <p:ext uri="{BB962C8B-B14F-4D97-AF65-F5344CB8AC3E}">
        <p14:creationId xmlns:p14="http://schemas.microsoft.com/office/powerpoint/2010/main" val="402594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F3A9A-55D3-4A3A-958D-6E80325BC899}" type="datetime1">
              <a:rPr lang="en-ZA" smtClean="0"/>
              <a:t>2023/08/17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CUT I-GYM Author E Conradie 2018 Power Point / One pager Business plan TEMPLATE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3282A-35AE-4162-8F01-6922A22D3973}" type="slidenum">
              <a:rPr lang="en-ZA" smtClean="0"/>
              <a:t>‹#›</a:t>
            </a:fld>
            <a:endParaRPr lang="en-ZA"/>
          </a:p>
        </p:txBody>
      </p:sp>
    </p:spTree>
    <p:extLst>
      <p:ext uri="{BB962C8B-B14F-4D97-AF65-F5344CB8AC3E}">
        <p14:creationId xmlns:p14="http://schemas.microsoft.com/office/powerpoint/2010/main" val="147005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cut.ac.za/idea-generator" TargetMode="External"/><Relationship Id="rId4" Type="http://schemas.openxmlformats.org/officeDocument/2006/relationships/hyperlink" Target="mailto:ideagenerator@cut.ac.z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deagenerator@cut.ac.za" TargetMode="External"/><Relationship Id="rId2" Type="http://schemas.openxmlformats.org/officeDocument/2006/relationships/hyperlink" Target="https://www.cut.ac.za/idea-generator"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ia.org.z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Slide Number Placeholder 2"/>
          <p:cNvSpPr>
            <a:spLocks noGrp="1"/>
          </p:cNvSpPr>
          <p:nvPr>
            <p:ph type="sldNum" sz="quarter" idx="12"/>
          </p:nvPr>
        </p:nvSpPr>
        <p:spPr/>
        <p:txBody>
          <a:bodyPr/>
          <a:lstStyle/>
          <a:p>
            <a:fld id="{3A13282A-35AE-4162-8F01-6922A22D3973}" type="slidenum">
              <a:rPr lang="en-ZA" smtClean="0"/>
              <a:t>1</a:t>
            </a:fld>
            <a:endParaRPr lang="en-ZA"/>
          </a:p>
        </p:txBody>
      </p:sp>
      <p:pic>
        <p:nvPicPr>
          <p:cNvPr id="2097155" name="Picture 28"/>
          <p:cNvPicPr>
            <a:picLocks noChangeAspect="1" noChangeArrowheads="1"/>
          </p:cNvPicPr>
          <p:nvPr/>
        </p:nvPicPr>
        <p:blipFill>
          <a:blip r:embed="rId3"/>
          <a:srcRect/>
          <a:stretch>
            <a:fillRect/>
          </a:stretch>
        </p:blipFill>
        <p:spPr bwMode="auto">
          <a:xfrm>
            <a:off x="867747" y="634481"/>
            <a:ext cx="1279525" cy="777875"/>
          </a:xfrm>
          <a:prstGeom prst="rect">
            <a:avLst/>
          </a:prstGeom>
          <a:noFill/>
        </p:spPr>
      </p:pic>
      <p:sp>
        <p:nvSpPr>
          <p:cNvPr id="1048611" name="Text Box 5"/>
          <p:cNvSpPr txBox="1">
            <a:spLocks noChangeArrowheads="1"/>
          </p:cNvSpPr>
          <p:nvPr/>
        </p:nvSpPr>
        <p:spPr bwMode="auto">
          <a:xfrm>
            <a:off x="4086290" y="1015093"/>
            <a:ext cx="2594429" cy="473075"/>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E-mail: </a:t>
            </a: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hlinkClick r:id="rId4"/>
              </a:rPr>
              <a:t>ideagenerator@cut.ac.za</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Webpage: </a:t>
            </a:r>
            <a:r>
              <a:rPr kumimoji="0" lang="en-US" altLang="en-US" sz="900" b="0" i="0" u="sng" strike="noStrike" cap="none" normalizeH="0" baseline="0" dirty="0">
                <a:ln>
                  <a:noFill/>
                </a:ln>
                <a:solidFill>
                  <a:schemeClr val="tx1"/>
                </a:solidFill>
                <a:effectLst/>
                <a:latin typeface="Arial" panose="020B0604020202020204" pitchFamily="34" charset="0"/>
                <a:ea typeface="Calibri" panose="020F0502020204030204" pitchFamily="34" charset="0"/>
                <a:hlinkClick r:id="rId5"/>
              </a:rPr>
              <a:t>https://www.cut.ac.za/idea-generator</a:t>
            </a:r>
            <a:r>
              <a:rPr kumimoji="0" lang="en-US" altLang="en-US" sz="900" b="0" i="0" u="sng"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2" name="Text Box 6"/>
          <p:cNvSpPr txBox="1">
            <a:spLocks noChangeArrowheads="1"/>
          </p:cNvSpPr>
          <p:nvPr/>
        </p:nvSpPr>
        <p:spPr bwMode="auto">
          <a:xfrm>
            <a:off x="326570" y="1744824"/>
            <a:ext cx="7044613" cy="327997"/>
          </a:xfrm>
          <a:prstGeom prst="rect">
            <a:avLst/>
          </a:prstGeom>
          <a:solidFill>
            <a:srgbClr val="AEAAAA"/>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solidFill>
                  <a:srgbClr val="FFFFFF"/>
                </a:solidFill>
                <a:latin typeface="Arial" panose="020B0604020202020204" pitchFamily="34" charset="0"/>
                <a:ea typeface="Calibri" panose="020F0502020204030204" pitchFamily="34" charset="0"/>
                <a:cs typeface="Arial" panose="020B0604020202020204" pitchFamily="34" charset="0"/>
              </a:rPr>
              <a:t>Registration Form </a:t>
            </a:r>
            <a:r>
              <a:rPr kumimoji="0" lang="en-US" altLang="en-US" sz="90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lang="en-US" altLang="en-US" sz="900" dirty="0">
                <a:solidFill>
                  <a:srgbClr val="000000"/>
                </a:solidFill>
                <a:latin typeface="Arial" panose="020B0604020202020204" pitchFamily="34" charset="0"/>
                <a:ea typeface="Calibri" panose="020F0502020204030204" pitchFamily="34" charset="0"/>
                <a:cs typeface="Arial" panose="020B0604020202020204" pitchFamily="34" charset="0"/>
              </a:rPr>
              <a:t>Please provide details of one partner and compile a service agreement that will include details of all partners </a:t>
            </a:r>
            <a:endParaRPr lang="en-US" altLang="en-US" sz="900" dirty="0"/>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3" name="Text Box 7"/>
          <p:cNvSpPr txBox="1">
            <a:spLocks noChangeArrowheads="1"/>
          </p:cNvSpPr>
          <p:nvPr/>
        </p:nvSpPr>
        <p:spPr bwMode="auto">
          <a:xfrm>
            <a:off x="195210" y="2020400"/>
            <a:ext cx="3408676" cy="424219"/>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bmk="_Hlk527038448">
                <a:ln>
                  <a:noFill/>
                </a:ln>
                <a:solidFill>
                  <a:srgbClr val="000000"/>
                </a:solidFill>
                <a:effectLst/>
                <a:latin typeface="Arial" panose="020B0604020202020204" pitchFamily="34" charset="0"/>
                <a:ea typeface="Calibri" panose="020F0502020204030204" pitchFamily="34" charset="0"/>
              </a:rPr>
              <a:t>F</a:t>
            </a:r>
            <a:r>
              <a:rPr kumimoji="0" lang="en-US" altLang="en-US" sz="1000" b="1" i="0" u="none" strike="noStrike" cap="none" normalizeH="0" baseline="0" dirty="0" bmk="">
                <a:ln>
                  <a:noFill/>
                </a:ln>
                <a:solidFill>
                  <a:srgbClr val="000000"/>
                </a:solidFill>
                <a:effectLst/>
                <a:latin typeface="Arial" panose="020B0604020202020204" pitchFamily="34" charset="0"/>
                <a:ea typeface="Calibri" panose="020F0502020204030204" pitchFamily="34" charset="0"/>
              </a:rPr>
              <a:t>irst Name (s):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4" name="Text Box 10"/>
          <p:cNvSpPr txBox="1">
            <a:spLocks noChangeArrowheads="1"/>
          </p:cNvSpPr>
          <p:nvPr/>
        </p:nvSpPr>
        <p:spPr bwMode="auto">
          <a:xfrm rot="21600000">
            <a:off x="199119" y="2338180"/>
            <a:ext cx="3379965" cy="4428161"/>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bmk="_Hlk527038471">
                <a:ln>
                  <a:noFill/>
                </a:ln>
                <a:solidFill>
                  <a:srgbClr val="000000"/>
                </a:solidFill>
                <a:effectLst/>
                <a:latin typeface="Arial" panose="020B0604020202020204" pitchFamily="34" charset="0"/>
                <a:ea typeface="Calibri" panose="020F0502020204030204" pitchFamily="34" charset="0"/>
              </a:rPr>
              <a:t>L</a:t>
            </a:r>
            <a:r>
              <a:rPr kumimoji="0" lang="en-US" altLang="en-US" sz="1000" b="1" i="0" u="none" strike="noStrike" cap="none" normalizeH="0" baseline="0" dirty="0" bmk="">
                <a:ln>
                  <a:noFill/>
                </a:ln>
                <a:solidFill>
                  <a:srgbClr val="000000"/>
                </a:solidFill>
                <a:effectLst/>
                <a:latin typeface="Arial" panose="020B0604020202020204" pitchFamily="34" charset="0"/>
                <a:ea typeface="Calibri" panose="020F0502020204030204" pitchFamily="34" charset="0"/>
              </a:rPr>
              <a:t>ast Name (Surname):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5" name="Text Box 12"/>
          <p:cNvSpPr txBox="1">
            <a:spLocks noChangeArrowheads="1"/>
          </p:cNvSpPr>
          <p:nvPr/>
        </p:nvSpPr>
        <p:spPr bwMode="auto">
          <a:xfrm>
            <a:off x="318147" y="2619505"/>
            <a:ext cx="3282950" cy="247650"/>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Cellphone nr.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7" name="Text Box 15"/>
          <p:cNvSpPr txBox="1">
            <a:spLocks noChangeArrowheads="1"/>
          </p:cNvSpPr>
          <p:nvPr/>
        </p:nvSpPr>
        <p:spPr bwMode="auto">
          <a:xfrm>
            <a:off x="7459824" y="1320594"/>
            <a:ext cx="3452708" cy="1362442"/>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900" b="1" dirty="0">
                <a:solidFill>
                  <a:srgbClr val="000000"/>
                </a:solidFill>
                <a:latin typeface="Arial" panose="020B0604020202020204" pitchFamily="34" charset="0"/>
                <a:ea typeface="Calibri" panose="020F0502020204030204" pitchFamily="34" charset="0"/>
              </a:rPr>
              <a:t>Student / Staff number:</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ea typeface="Calibri" panose="020F0502020204030204" pitchFamily="34" charset="0"/>
              </a:rPr>
              <a:t>Faculty:</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rPr>
              <a:t>Study direction (e.g., Mechanical engineering.)</a:t>
            </a:r>
            <a:r>
              <a:rPr kumimoji="0" lang="en-US" altLang="en-US" sz="900" b="0" i="0" u="none" strike="noStrike" cap="none" normalizeH="0" baseline="0" dirty="0">
                <a:ln>
                  <a:noFill/>
                </a:ln>
                <a:solidFill>
                  <a:srgbClr val="0000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rPr>
              <a:t>Year of Study in 2023: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18" name="Text Box 16"/>
          <p:cNvSpPr txBox="1">
            <a:spLocks noChangeArrowheads="1"/>
          </p:cNvSpPr>
          <p:nvPr/>
        </p:nvSpPr>
        <p:spPr bwMode="auto">
          <a:xfrm>
            <a:off x="365681" y="4289797"/>
            <a:ext cx="3305889" cy="270686"/>
          </a:xfrm>
          <a:prstGeom prst="rect">
            <a:avLst/>
          </a:prstGeom>
          <a:solidFill>
            <a:srgbClr val="E7E6E6"/>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a:ln>
                  <a:noFill/>
                </a:ln>
                <a:effectLst/>
                <a:latin typeface="Arial" panose="020B0604020202020204" pitchFamily="34" charset="0"/>
                <a:ea typeface="Calibri" panose="020F0502020204030204" pitchFamily="34" charset="0"/>
                <a:cs typeface="Arial" panose="020B0604020202020204" pitchFamily="34" charset="0"/>
              </a:rPr>
              <a:t>Partner CONTACT DETAILS*</a:t>
            </a:r>
            <a:endParaRPr kumimoji="0" lang="en-US" altLang="en-US" sz="1800" b="0" i="0" u="none" strike="noStrike" cap="none" normalizeH="0" baseline="0">
              <a:ln>
                <a:noFill/>
              </a:ln>
              <a:effectLst/>
              <a:latin typeface="Arial" panose="020B0604020202020204" pitchFamily="34" charset="0"/>
            </a:endParaRPr>
          </a:p>
        </p:txBody>
      </p:sp>
      <p:sp>
        <p:nvSpPr>
          <p:cNvPr id="1048619" name="Text Box 18"/>
          <p:cNvSpPr txBox="1">
            <a:spLocks noChangeArrowheads="1"/>
          </p:cNvSpPr>
          <p:nvPr/>
        </p:nvSpPr>
        <p:spPr bwMode="auto">
          <a:xfrm>
            <a:off x="7468930" y="3687146"/>
            <a:ext cx="3524086" cy="294958"/>
          </a:xfrm>
          <a:prstGeom prst="rect">
            <a:avLst/>
          </a:prstGeom>
          <a:solidFill>
            <a:srgbClr val="E7E6E6"/>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1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BUSINESS DETAILS</a:t>
            </a:r>
            <a:endParaRPr kumimoji="0" lang="en-US" altLang="en-US" sz="1800" b="0" i="0" u="none" strike="noStrike" cap="none" normalizeH="0" baseline="0" dirty="0">
              <a:ln>
                <a:noFill/>
              </a:ln>
              <a:effectLst/>
              <a:latin typeface="Arial" panose="020B0604020202020204" pitchFamily="34" charset="0"/>
            </a:endParaRPr>
          </a:p>
        </p:txBody>
      </p:sp>
      <p:sp>
        <p:nvSpPr>
          <p:cNvPr id="1048620" name="Text Box 27"/>
          <p:cNvSpPr txBox="1">
            <a:spLocks noChangeArrowheads="1"/>
          </p:cNvSpPr>
          <p:nvPr/>
        </p:nvSpPr>
        <p:spPr bwMode="auto">
          <a:xfrm>
            <a:off x="7456670" y="3995056"/>
            <a:ext cx="3516130" cy="1594085"/>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Do you have a business?    Yes     ⃝           No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Name of Business and describe sector(s): </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Registration nr.:</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Website:</a:t>
            </a:r>
          </a:p>
          <a:p>
            <a:pPr marL="0" marR="0" lvl="0" indent="0" algn="l" defTabSz="914400" rtl="0" eaLnBrk="0" fontAlgn="base" latinLnBrk="0" hangingPunct="0">
              <a:lnSpc>
                <a:spcPct val="100000"/>
              </a:lnSpc>
              <a:spcBef>
                <a:spcPct val="0"/>
              </a:spcBef>
              <a:spcAft>
                <a:spcPct val="0"/>
              </a:spcAft>
              <a:buClrTx/>
              <a:buSzTx/>
              <a:buFontTx/>
              <a:buNone/>
            </a:pPr>
            <a:r>
              <a:rPr lang="en-US" altLang="en-US" sz="1000" dirty="0">
                <a:solidFill>
                  <a:srgbClr val="000000"/>
                </a:solidFill>
                <a:latin typeface="Arial" panose="020B0604020202020204" pitchFamily="34" charset="0"/>
                <a:cs typeface="Arial" panose="020B0604020202020204" pitchFamily="34" charset="0"/>
              </a:rPr>
              <a:t>Business s</a:t>
            </a: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ocial media contact details (optional)</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48621" name="Text Box 1"/>
          <p:cNvSpPr txBox="1">
            <a:spLocks noChangeArrowheads="1"/>
          </p:cNvSpPr>
          <p:nvPr/>
        </p:nvSpPr>
        <p:spPr bwMode="auto">
          <a:xfrm>
            <a:off x="308623" y="5281128"/>
            <a:ext cx="3320985" cy="518464"/>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ea typeface="Calibri" panose="020F0502020204030204" pitchFamily="34" charset="0"/>
              </a:rPr>
              <a:t>E</a:t>
            </a: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mail:</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Alternative email</a:t>
            </a:r>
            <a:r>
              <a:rPr kumimoji="0" lang="en-US"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suzanmothupi6@gmail.com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22" name="Text Box 2"/>
          <p:cNvSpPr txBox="1">
            <a:spLocks noChangeArrowheads="1"/>
          </p:cNvSpPr>
          <p:nvPr/>
        </p:nvSpPr>
        <p:spPr bwMode="auto">
          <a:xfrm>
            <a:off x="321131" y="4721289"/>
            <a:ext cx="3299148" cy="289249"/>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*Name (s) and Surname: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23" name="Text Box 9"/>
          <p:cNvSpPr txBox="1">
            <a:spLocks noChangeArrowheads="1"/>
          </p:cNvSpPr>
          <p:nvPr/>
        </p:nvSpPr>
        <p:spPr bwMode="auto">
          <a:xfrm>
            <a:off x="330071" y="5486694"/>
            <a:ext cx="3422456" cy="343144"/>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Cellphone nr. &amp; email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24" name="Text Box 30"/>
          <p:cNvSpPr txBox="1">
            <a:spLocks noChangeArrowheads="1"/>
          </p:cNvSpPr>
          <p:nvPr/>
        </p:nvSpPr>
        <p:spPr bwMode="auto">
          <a:xfrm>
            <a:off x="3722914" y="2048262"/>
            <a:ext cx="3629512" cy="715486"/>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Gender of participant (Female / Male / Other – describe as</a:t>
            </a:r>
            <a:r>
              <a:rPr lang="en-US" altLang="en-US" sz="900" dirty="0">
                <a:solidFill>
                  <a:srgbClr val="000000"/>
                </a:solidFill>
                <a:latin typeface="Arial" panose="020B0604020202020204" pitchFamily="34" charset="0"/>
                <a:ea typeface="Calibri" panose="020F0502020204030204" pitchFamily="34" charset="0"/>
              </a:rPr>
              <a:t> you prefer) /</a:t>
            </a: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Do not want to disclose)</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25" name="Text Box 63"/>
          <p:cNvSpPr txBox="1">
            <a:spLocks noChangeArrowheads="1"/>
          </p:cNvSpPr>
          <p:nvPr/>
        </p:nvSpPr>
        <p:spPr bwMode="auto">
          <a:xfrm>
            <a:off x="7453713" y="3009055"/>
            <a:ext cx="3457575" cy="475964"/>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ea typeface="Calibri" panose="020F0502020204030204" pitchFamily="34" charset="0"/>
              </a:rPr>
              <a:t> </a:t>
            </a:r>
            <a:endParaRPr lang="en-US" altLang="en-US" sz="9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ea typeface="Calibri" panose="020F0502020204030204" pitchFamily="34" charset="0"/>
              </a:rPr>
              <a:t>What other competitions did you take part in?</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a typeface="Calibri" panose="020F0502020204030204" pitchFamily="34" charset="0"/>
            </a:endParaRPr>
          </a:p>
        </p:txBody>
      </p:sp>
      <p:sp>
        <p:nvSpPr>
          <p:cNvPr id="1048626" name="Text Box 896"/>
          <p:cNvSpPr txBox="1">
            <a:spLocks noChangeArrowheads="1"/>
          </p:cNvSpPr>
          <p:nvPr/>
        </p:nvSpPr>
        <p:spPr bwMode="auto">
          <a:xfrm>
            <a:off x="7374192" y="832660"/>
            <a:ext cx="3511550" cy="375654"/>
          </a:xfrm>
          <a:prstGeom prst="rect">
            <a:avLst/>
          </a:prstGeom>
          <a:solidFill>
            <a:srgbClr val="E7E6E6"/>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800" b="0" i="0" u="none" strike="noStrike" cap="none" normalizeH="0" baseline="0" dirty="0">
                <a:ln>
                  <a:noFill/>
                </a:ln>
                <a:solidFill>
                  <a:schemeClr val="tx1"/>
                </a:solidFill>
                <a:effectLst/>
                <a:latin typeface="Arial" panose="020B0604020202020204" pitchFamily="34" charset="0"/>
              </a:rPr>
              <a:t>Student / Staff details  </a:t>
            </a:r>
          </a:p>
        </p:txBody>
      </p:sp>
      <p:sp>
        <p:nvSpPr>
          <p:cNvPr id="1048627" name="Text Box 897"/>
          <p:cNvSpPr txBox="1">
            <a:spLocks noChangeArrowheads="1"/>
          </p:cNvSpPr>
          <p:nvPr/>
        </p:nvSpPr>
        <p:spPr bwMode="auto">
          <a:xfrm>
            <a:off x="320072" y="5756689"/>
            <a:ext cx="3349690" cy="916376"/>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1000" b="1" dirty="0">
                <a:solidFill>
                  <a:srgbClr val="000000"/>
                </a:solidFill>
                <a:latin typeface="Arial" panose="020B0604020202020204" pitchFamily="34" charset="0"/>
                <a:ea typeface="Calibri" panose="020F0502020204030204" pitchFamily="34" charset="0"/>
              </a:rPr>
              <a:t>C</a:t>
            </a:r>
            <a:r>
              <a:rPr kumimoji="0" lang="en-US" altLang="en-US" sz="10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onsent to use information provided to contact you via email or phone?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Yes      ⃝           No      ⃝ </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Date: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29" name="Rectangle 28"/>
          <p:cNvSpPr>
            <a:spLocks noChangeArrowheads="1"/>
          </p:cNvSpPr>
          <p:nvPr/>
        </p:nvSpPr>
        <p:spPr bwMode="auto">
          <a:xfrm>
            <a:off x="288925" y="457200"/>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ZA"/>
          </a:p>
        </p:txBody>
      </p:sp>
      <p:sp>
        <p:nvSpPr>
          <p:cNvPr id="1048630" name="Text Box 897"/>
          <p:cNvSpPr txBox="1">
            <a:spLocks noChangeArrowheads="1"/>
          </p:cNvSpPr>
          <p:nvPr/>
        </p:nvSpPr>
        <p:spPr bwMode="auto">
          <a:xfrm>
            <a:off x="317748" y="3344090"/>
            <a:ext cx="3318588" cy="907463"/>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US" altLang="en-US" sz="1000" b="1" dirty="0">
                <a:solidFill>
                  <a:srgbClr val="000000"/>
                </a:solidFill>
                <a:latin typeface="Arial" panose="020B0604020202020204" pitchFamily="34" charset="0"/>
                <a:ea typeface="Calibri" panose="020F0502020204030204" pitchFamily="34" charset="0"/>
              </a:rPr>
              <a:t>Consent to use information provided to contact you via email and cellphone?</a:t>
            </a:r>
            <a:endParaRPr lang="en-US" altLang="en-US" sz="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Yes      ⃝           No      ⃝ </a:t>
            </a:r>
            <a:endParaRPr lang="zh-CN" altLang="en-US" dirty="0"/>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Date: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effectLst/>
              <a:latin typeface="Arial" panose="020B0604020202020204" pitchFamily="34" charset="0"/>
            </a:endParaRPr>
          </a:p>
        </p:txBody>
      </p:sp>
      <p:sp>
        <p:nvSpPr>
          <p:cNvPr id="1048631" name="Text Box 27"/>
          <p:cNvSpPr txBox="1">
            <a:spLocks noChangeArrowheads="1"/>
          </p:cNvSpPr>
          <p:nvPr/>
        </p:nvSpPr>
        <p:spPr bwMode="auto">
          <a:xfrm>
            <a:off x="3673378" y="2804845"/>
            <a:ext cx="3755616" cy="3945276"/>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00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IDEA / PROJECT DETAILS</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Describe your idea /Prototype/business project in  three to five words:</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Sector (e.g.</a:t>
            </a:r>
            <a:r>
              <a:rPr lang="en-US" altLang="en-US" sz="1000" b="1" dirty="0">
                <a:latin typeface="Arial" panose="020B0604020202020204" pitchFamily="34" charset="0"/>
                <a:ea typeface="Calibri" panose="020F0502020204030204" pitchFamily="34" charset="0"/>
                <a:cs typeface="Arial" panose="020B0604020202020204" pitchFamily="34" charset="0"/>
              </a:rPr>
              <a:t>, </a:t>
            </a: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Agriculture):</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What problem do you solve and how is your idea different (in one sentence)?</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effectLst/>
                <a:latin typeface="Arial" panose="020B0604020202020204" pitchFamily="34" charset="0"/>
                <a:cs typeface="Arial" panose="020B0604020202020204" pitchFamily="34" charset="0"/>
              </a:rPr>
              <a:t>Who are your competitors? </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000" b="1" i="0" u="none" strike="noStrike" cap="none" normalizeH="0" baseline="0" dirty="0">
                <a:ln>
                  <a:noFill/>
                </a:ln>
                <a:effectLst/>
                <a:latin typeface="Arial" panose="020B0604020202020204" pitchFamily="34" charset="0"/>
                <a:cs typeface="Arial" panose="020B0604020202020204" pitchFamily="34" charset="0"/>
              </a:rPr>
              <a:t>Do you think your idea/Prototype/business project is unique, novel and needs IP protection?</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solidFill>
                <a:srgbClr val="92D05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solidFill>
                <a:srgbClr val="92D05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solidFill>
                <a:srgbClr val="92D05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solidFill>
                <a:srgbClr val="92D05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lang="en-US" altLang="en-US" sz="1000" b="1" dirty="0">
              <a:solidFill>
                <a:srgbClr val="92D05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000" b="1" i="0" u="none" strike="noStrike" cap="none" normalizeH="0" baseline="0" dirty="0">
              <a:ln>
                <a:noFill/>
              </a:ln>
              <a:solidFill>
                <a:srgbClr val="92D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48632" name="Rectangle 55"/>
          <p:cNvSpPr>
            <a:spLocks noChangeArrowheads="1"/>
          </p:cNvSpPr>
          <p:nvPr/>
        </p:nvSpPr>
        <p:spPr bwMode="auto">
          <a:xfrm>
            <a:off x="401216" y="1363330"/>
            <a:ext cx="2100580" cy="231141"/>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ZA" altLang="en-US" sz="1000" b="1" i="0" u="none" strike="noStrike" cap="none" normalizeH="0" baseline="0" dirty="0">
                <a:ln>
                  <a:noFill/>
                </a:ln>
                <a:solidFill>
                  <a:srgbClr val="1F4E79"/>
                </a:solidFill>
                <a:effectLst/>
                <a:latin typeface="Arial" panose="020B0604020202020204" pitchFamily="34" charset="0"/>
                <a:ea typeface="Calibri" panose="020F0502020204030204" pitchFamily="34" charset="0"/>
              </a:rPr>
              <a:t>Idea Generator / idea-GYM = </a:t>
            </a:r>
            <a:r>
              <a:rPr kumimoji="0" lang="en-ZA" altLang="en-US" sz="1000" b="1" i="0" u="none" strike="noStrike" cap="none" normalizeH="0" baseline="0" dirty="0" err="1">
                <a:ln>
                  <a:noFill/>
                </a:ln>
                <a:solidFill>
                  <a:srgbClr val="1F4E79"/>
                </a:solidFill>
                <a:effectLst/>
                <a:latin typeface="Arial" panose="020B0604020202020204" pitchFamily="34" charset="0"/>
                <a:ea typeface="Calibri" panose="020F0502020204030204" pitchFamily="34" charset="0"/>
              </a:rPr>
              <a:t>i</a:t>
            </a:r>
            <a:r>
              <a:rPr kumimoji="0" lang="en-ZA" altLang="en-US" sz="1000" b="1" i="0" u="none" strike="noStrike" cap="none" normalizeH="0" baseline="0" dirty="0">
                <a:ln>
                  <a:noFill/>
                </a:ln>
                <a:solidFill>
                  <a:srgbClr val="1F4E79"/>
                </a:solidFill>
                <a:effectLst/>
                <a:latin typeface="Arial" panose="020B0604020202020204" pitchFamily="34" charset="0"/>
                <a:ea typeface="Calibri" panose="020F0502020204030204" pitchFamily="34" charset="0"/>
              </a:rPr>
              <a:t>-GYM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1048633" name="Rectangle 57"/>
          <p:cNvSpPr>
            <a:spLocks noChangeArrowheads="1"/>
          </p:cNvSpPr>
          <p:nvPr/>
        </p:nvSpPr>
        <p:spPr bwMode="auto">
          <a:xfrm>
            <a:off x="345232" y="1542402"/>
            <a:ext cx="3663821" cy="24622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ZA" altLang="en-US" sz="1000" b="1" i="0" u="none" strike="noStrike" cap="none" normalizeH="0" baseline="0" dirty="0">
                <a:ln>
                  <a:noFill/>
                </a:ln>
                <a:solidFill>
                  <a:srgbClr val="1F4E79"/>
                </a:solidFill>
                <a:effectLst/>
                <a:latin typeface="Arial" panose="020B0604020202020204" pitchFamily="34" charset="0"/>
                <a:ea typeface="Calibri" panose="020F0502020204030204" pitchFamily="34" charset="0"/>
              </a:rPr>
              <a:t>CUT Innovation Services, Division RIE, CUT</a:t>
            </a:r>
            <a:r>
              <a:rPr kumimoji="0" lang="en-ZA" altLang="en-US" sz="800" b="0" i="0" u="none" strike="noStrike" cap="none" normalizeH="0" baseline="0" dirty="0">
                <a:ln>
                  <a:noFill/>
                </a:ln>
                <a:solidFill>
                  <a:schemeClr val="tx1"/>
                </a:solidFill>
                <a:effectLst/>
                <a:latin typeface="Arial" panose="020B0604020202020204" pitchFamily="34" charset="0"/>
              </a:rPr>
              <a:t> </a:t>
            </a: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1048634" name="Text Box 1"/>
          <p:cNvSpPr txBox="1">
            <a:spLocks noChangeArrowheads="1"/>
          </p:cNvSpPr>
          <p:nvPr/>
        </p:nvSpPr>
        <p:spPr bwMode="auto">
          <a:xfrm>
            <a:off x="311735" y="2886271"/>
            <a:ext cx="3320985" cy="427573"/>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ea typeface="Calibri" panose="020F0502020204030204" pitchFamily="34" charset="0"/>
              </a:rPr>
              <a:t>Student</a:t>
            </a:r>
            <a:r>
              <a:rPr kumimoji="0" lang="en-US" altLang="en-US" sz="9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email: </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8635" name="Text Box 1"/>
          <p:cNvSpPr txBox="1">
            <a:spLocks noChangeArrowheads="1"/>
          </p:cNvSpPr>
          <p:nvPr/>
        </p:nvSpPr>
        <p:spPr bwMode="auto">
          <a:xfrm>
            <a:off x="7440319" y="5702157"/>
            <a:ext cx="3541811" cy="931908"/>
          </a:xfrm>
          <a:prstGeom prst="rect">
            <a:avLst/>
          </a:prstGeom>
          <a:solidFill>
            <a:srgbClr val="FFFFFF"/>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pPr>
            <a:r>
              <a:rPr lang="en-US" altLang="en-US" sz="900" b="1" dirty="0">
                <a:solidFill>
                  <a:srgbClr val="000000"/>
                </a:solidFill>
                <a:latin typeface="Arial" panose="020B0604020202020204" pitchFamily="34" charset="0"/>
                <a:ea typeface="Calibri" panose="020F0502020204030204" pitchFamily="34" charset="0"/>
              </a:rPr>
              <a:t>Additional required</a:t>
            </a:r>
            <a:r>
              <a:rPr kumimoji="0" lang="en-US" altLang="en-US"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 documents – we will, based on your application, request other information if you in a partnership you need to provide a </a:t>
            </a:r>
            <a:r>
              <a:rPr kumimoji="0" lang="en-US" altLang="en-US" sz="900" b="1" i="0" u="sng" strike="noStrike" cap="none" normalizeH="0" baseline="0" dirty="0">
                <a:ln>
                  <a:noFill/>
                </a:ln>
                <a:solidFill>
                  <a:srgbClr val="000000"/>
                </a:solidFill>
                <a:effectLst/>
                <a:latin typeface="Arial" panose="020B0604020202020204" pitchFamily="34" charset="0"/>
                <a:ea typeface="Calibri" panose="020F0502020204030204" pitchFamily="34" charset="0"/>
              </a:rPr>
              <a:t>service agreement form.*</a:t>
            </a:r>
          </a:p>
          <a:p>
            <a:pPr marL="0" marR="0" lvl="0" indent="0" algn="l" defTabSz="914400" rtl="0" eaLnBrk="0" fontAlgn="base" latinLnBrk="0" hangingPunct="0">
              <a:lnSpc>
                <a:spcPct val="100000"/>
              </a:lnSpc>
              <a:spcBef>
                <a:spcPct val="0"/>
              </a:spcBef>
              <a:spcAft>
                <a:spcPct val="0"/>
              </a:spcAft>
              <a:buClrTx/>
              <a:buSzTx/>
              <a:buFontTx/>
              <a:buNone/>
            </a:pPr>
            <a:endParaRPr lang="en-US" altLang="en-US" sz="900" dirty="0">
              <a:solidFill>
                <a:srgbClr val="000000"/>
              </a:solidFill>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lang="en-US" altLang="en-US" sz="900" dirty="0">
                <a:solidFill>
                  <a:srgbClr val="000000"/>
                </a:solidFill>
                <a:latin typeface="Arial" panose="020B0604020202020204" pitchFamily="34" charset="0"/>
                <a:ea typeface="Calibri" panose="020F0502020204030204" pitchFamily="34" charset="0"/>
              </a:rPr>
              <a:t>You give us permission in participation to use the data provided in terms of  POPI act 2022.</a:t>
            </a: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900" b="0" i="0" u="none" strike="noStrike" cap="none" normalizeH="0" baseline="0" dirty="0">
              <a:ln>
                <a:noFill/>
              </a:ln>
              <a:solidFill>
                <a:srgbClr val="000000"/>
              </a:solidFill>
              <a:effectLst/>
              <a:highlight>
                <a:srgbClr val="FFFF00"/>
              </a:highlight>
              <a:latin typeface="Arial" panose="020B0604020202020204" pitchFamily="34" charset="0"/>
              <a:ea typeface="Calibri" panose="020F0502020204030204" pitchFamily="34" charset="0"/>
            </a:endParaRPr>
          </a:p>
        </p:txBody>
      </p:sp>
      <p:sp>
        <p:nvSpPr>
          <p:cNvPr id="2" name="Text Box 896">
            <a:extLst>
              <a:ext uri="{FF2B5EF4-FFF2-40B4-BE49-F238E27FC236}">
                <a16:creationId xmlns:a16="http://schemas.microsoft.com/office/drawing/2014/main" id="{A1EC76DA-1BA6-6317-1B10-BAF3FB27F085}"/>
              </a:ext>
            </a:extLst>
          </p:cNvPr>
          <p:cNvSpPr txBox="1">
            <a:spLocks noChangeArrowheads="1"/>
          </p:cNvSpPr>
          <p:nvPr/>
        </p:nvSpPr>
        <p:spPr bwMode="auto">
          <a:xfrm>
            <a:off x="2613803" y="341731"/>
            <a:ext cx="4907923" cy="402772"/>
          </a:xfrm>
          <a:prstGeom prst="rect">
            <a:avLst/>
          </a:prstGeom>
          <a:solidFill>
            <a:srgbClr val="E7E6E6"/>
          </a:solidFill>
          <a:ln w="6350">
            <a:solidFill>
              <a:srgbClr val="E7E6E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pPr>
            <a:r>
              <a:rPr lang="en-US" altLang="en-US" i="1" dirty="0" err="1">
                <a:latin typeface="Arial" panose="020B0604020202020204" pitchFamily="34" charset="0"/>
              </a:rPr>
              <a:t>i</a:t>
            </a:r>
            <a:r>
              <a:rPr lang="en-US" altLang="en-US" dirty="0">
                <a:latin typeface="Arial" panose="020B0604020202020204" pitchFamily="34" charset="0"/>
              </a:rPr>
              <a:t>-GYM Innovation Challenge (IC) Entry Form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50383128"/>
              </p:ext>
            </p:extLst>
          </p:nvPr>
        </p:nvGraphicFramePr>
        <p:xfrm>
          <a:off x="510363" y="1234397"/>
          <a:ext cx="10972799" cy="5286375"/>
        </p:xfrm>
        <a:graphic>
          <a:graphicData uri="http://schemas.openxmlformats.org/drawingml/2006/table">
            <a:tbl>
              <a:tblPr firstRow="1" firstCol="1" bandRow="1">
                <a:tableStyleId>{5C22544A-7EE6-4342-B048-85BDC9FD1C3A}</a:tableStyleId>
              </a:tblPr>
              <a:tblGrid>
                <a:gridCol w="2126201">
                  <a:extLst>
                    <a:ext uri="{9D8B030D-6E8A-4147-A177-3AD203B41FA5}">
                      <a16:colId xmlns:a16="http://schemas.microsoft.com/office/drawing/2014/main" val="3778461270"/>
                    </a:ext>
                  </a:extLst>
                </a:gridCol>
                <a:gridCol w="2441868">
                  <a:extLst>
                    <a:ext uri="{9D8B030D-6E8A-4147-A177-3AD203B41FA5}">
                      <a16:colId xmlns:a16="http://schemas.microsoft.com/office/drawing/2014/main" val="3004655637"/>
                    </a:ext>
                  </a:extLst>
                </a:gridCol>
                <a:gridCol w="2441868">
                  <a:extLst>
                    <a:ext uri="{9D8B030D-6E8A-4147-A177-3AD203B41FA5}">
                      <a16:colId xmlns:a16="http://schemas.microsoft.com/office/drawing/2014/main" val="1843378467"/>
                    </a:ext>
                  </a:extLst>
                </a:gridCol>
                <a:gridCol w="3962862">
                  <a:extLst>
                    <a:ext uri="{9D8B030D-6E8A-4147-A177-3AD203B41FA5}">
                      <a16:colId xmlns:a16="http://schemas.microsoft.com/office/drawing/2014/main" val="1380123781"/>
                    </a:ext>
                  </a:extLst>
                </a:gridCol>
              </a:tblGrid>
              <a:tr h="2207951">
                <a:tc>
                  <a:txBody>
                    <a:bodyPr/>
                    <a:lstStyle/>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ZA" sz="1100" i="1" dirty="0">
                          <a:solidFill>
                            <a:srgbClr val="FF0000"/>
                          </a:solidFill>
                          <a:effectLst/>
                          <a:highlight>
                            <a:srgbClr val="FFFF00"/>
                          </a:highlight>
                          <a:latin typeface="Calibri" panose="020F0502020204030204" pitchFamily="34" charset="0"/>
                          <a:cs typeface="Times New Roman" panose="02020603050405020304" pitchFamily="18" charset="0"/>
                        </a:rPr>
                        <a:t>Table one</a:t>
                      </a:r>
                      <a:endParaRPr lang="en-GB" sz="1100" dirty="0">
                        <a:solidFill>
                          <a:srgbClr val="FF0000"/>
                        </a:solidFill>
                        <a:effectLst/>
                        <a:highlight>
                          <a:srgbClr val="FFFF00"/>
                        </a:highlight>
                      </a:endParaRPr>
                    </a:p>
                    <a:p>
                      <a:pPr marL="457200">
                        <a:lnSpc>
                          <a:spcPct val="115000"/>
                        </a:lnSpc>
                        <a:spcAft>
                          <a:spcPts val="0"/>
                        </a:spcAft>
                        <a:tabLst>
                          <a:tab pos="270510" algn="l"/>
                        </a:tabLst>
                      </a:pPr>
                      <a:endParaRPr lang="en-GB" sz="1100" dirty="0">
                        <a:solidFill>
                          <a:srgbClr val="FF0000"/>
                        </a:solidFill>
                        <a:effectLst/>
                        <a:highlight>
                          <a:srgbClr val="FFFF00"/>
                        </a:highlight>
                      </a:endParaRPr>
                    </a:p>
                    <a:p>
                      <a:pPr marL="457200">
                        <a:lnSpc>
                          <a:spcPct val="115000"/>
                        </a:lnSpc>
                        <a:spcAft>
                          <a:spcPts val="0"/>
                        </a:spcAft>
                        <a:tabLst>
                          <a:tab pos="270510" algn="l"/>
                        </a:tabLst>
                      </a:pPr>
                      <a:r>
                        <a:rPr lang="en-GB" sz="1100" dirty="0">
                          <a:solidFill>
                            <a:schemeClr val="bg1"/>
                          </a:solidFill>
                          <a:effectLst/>
                        </a:rPr>
                        <a:t>(This example is for a component for cars that has an app.) </a:t>
                      </a: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Project milestones (decision-making points):</a:t>
                      </a:r>
                    </a:p>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Milestone 1</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For</a:t>
                      </a:r>
                      <a:r>
                        <a:rPr lang="en-GB" sz="1100" baseline="0" dirty="0">
                          <a:effectLst/>
                        </a:rPr>
                        <a:t> Example </a:t>
                      </a:r>
                      <a:endParaRPr lang="en-GB"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solidFill>
                            <a:schemeClr val="bg1"/>
                          </a:solidFill>
                          <a:effectLst/>
                        </a:rPr>
                        <a:t>1.1 CAD drawings and descriptions, first Protection of intellectual property (make an application for it) 1.2 Locating a manufacturer's partner1.4 Constructing a prototype1. 5 Conceptual app component design using IT </a:t>
                      </a:r>
                      <a:endParaRPr lang="en-ZA"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Milestone 2</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1.1 Contracting for intellectual property protection</a:t>
                      </a:r>
                    </a:p>
                    <a:p>
                      <a:pPr marL="457200">
                        <a:lnSpc>
                          <a:spcPct val="115000"/>
                        </a:lnSpc>
                        <a:spcAft>
                          <a:spcPts val="0"/>
                        </a:spcAft>
                        <a:tabLst>
                          <a:tab pos="270510" algn="l"/>
                        </a:tabLst>
                      </a:pPr>
                      <a:r>
                        <a:rPr lang="en-GB" sz="1100" dirty="0">
                          <a:effectLst/>
                        </a:rPr>
                        <a:t>1.2 If 1.1 is in place, search for relationships with related industries.</a:t>
                      </a:r>
                    </a:p>
                    <a:p>
                      <a:pPr marL="457200">
                        <a:lnSpc>
                          <a:spcPct val="115000"/>
                        </a:lnSpc>
                        <a:spcAft>
                          <a:spcPts val="0"/>
                        </a:spcAft>
                        <a:tabLst>
                          <a:tab pos="270510" algn="l"/>
                        </a:tabLst>
                      </a:pPr>
                      <a:r>
                        <a:rPr lang="en-GB" sz="1100" dirty="0">
                          <a:effectLst/>
                        </a:rPr>
                        <a:t>2. Making and testing a usable prototype without  an app</a:t>
                      </a:r>
                    </a:p>
                    <a:p>
                      <a:pPr marL="457200">
                        <a:lnSpc>
                          <a:spcPct val="115000"/>
                        </a:lnSpc>
                        <a:spcAft>
                          <a:spcPts val="0"/>
                        </a:spcAft>
                        <a:tabLst>
                          <a:tab pos="270510" algn="l"/>
                        </a:tabLst>
                      </a:pPr>
                      <a:r>
                        <a:rPr lang="en-GB" sz="1100" dirty="0">
                          <a:effectLst/>
                        </a:rPr>
                        <a:t>3. coding and integrating the product with the app</a:t>
                      </a:r>
                    </a:p>
                  </a:txBody>
                  <a:tcPr marL="36228" marR="36228" marT="0" marB="0"/>
                </a:tc>
                <a:tc>
                  <a:txBody>
                    <a:bodyPr/>
                    <a:lstStyle/>
                    <a:p>
                      <a:pPr marL="457200">
                        <a:lnSpc>
                          <a:spcPct val="115000"/>
                        </a:lnSpc>
                        <a:spcAft>
                          <a:spcPts val="0"/>
                        </a:spcAft>
                        <a:tabLst>
                          <a:tab pos="270510" algn="l"/>
                        </a:tabLst>
                      </a:pPr>
                      <a:r>
                        <a:rPr lang="en-GB" sz="1100" dirty="0">
                          <a:effectLst/>
                        </a:rPr>
                        <a:t>Milestone 3</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endParaRPr lang="en-GB" sz="1100" dirty="0">
                        <a:effectLst/>
                      </a:endParaRPr>
                    </a:p>
                    <a:p>
                      <a:pPr marL="685800" indent="-228600">
                        <a:lnSpc>
                          <a:spcPct val="115000"/>
                        </a:lnSpc>
                        <a:spcAft>
                          <a:spcPts val="0"/>
                        </a:spcAft>
                        <a:buAutoNum type="arabicPeriod"/>
                        <a:tabLst>
                          <a:tab pos="270510" algn="l"/>
                        </a:tabLst>
                      </a:pPr>
                      <a:r>
                        <a:rPr lang="en-GB" sz="1100" dirty="0">
                          <a:effectLst/>
                        </a:rPr>
                        <a:t>agreements with automakers to conduct testing in their testing facilities.</a:t>
                      </a:r>
                    </a:p>
                    <a:p>
                      <a:pPr marL="457200" indent="0">
                        <a:lnSpc>
                          <a:spcPct val="115000"/>
                        </a:lnSpc>
                        <a:spcAft>
                          <a:spcPts val="0"/>
                        </a:spcAft>
                        <a:buNone/>
                        <a:tabLst>
                          <a:tab pos="270510" algn="l"/>
                        </a:tabLst>
                      </a:pPr>
                      <a:endParaRPr lang="en-GB" sz="1100" dirty="0">
                        <a:effectLst/>
                      </a:endParaRPr>
                    </a:p>
                    <a:p>
                      <a:pPr marL="457200" indent="0">
                        <a:lnSpc>
                          <a:spcPct val="115000"/>
                        </a:lnSpc>
                        <a:spcAft>
                          <a:spcPts val="0"/>
                        </a:spcAft>
                        <a:buNone/>
                        <a:tabLst>
                          <a:tab pos="270510" algn="l"/>
                        </a:tabLst>
                      </a:pPr>
                      <a:r>
                        <a:rPr lang="en-GB" sz="1100" dirty="0">
                          <a:effectLst/>
                        </a:rPr>
                        <a:t>OR </a:t>
                      </a:r>
                    </a:p>
                    <a:p>
                      <a:pPr marL="685800" indent="-228600">
                        <a:lnSpc>
                          <a:spcPct val="115000"/>
                        </a:lnSpc>
                        <a:spcAft>
                          <a:spcPts val="0"/>
                        </a:spcAft>
                        <a:buAutoNum type="arabicPeriod"/>
                        <a:tabLst>
                          <a:tab pos="270510" algn="l"/>
                        </a:tabLst>
                      </a:pPr>
                      <a:endParaRPr lang="en-GB" sz="1100" dirty="0">
                        <a:effectLst/>
                      </a:endParaRPr>
                    </a:p>
                    <a:p>
                      <a:pPr marL="685800" indent="-228600">
                        <a:lnSpc>
                          <a:spcPct val="115000"/>
                        </a:lnSpc>
                        <a:spcAft>
                          <a:spcPts val="0"/>
                        </a:spcAft>
                        <a:buAutoNum type="arabicPeriod"/>
                        <a:tabLst>
                          <a:tab pos="270510" algn="l"/>
                        </a:tabLst>
                      </a:pPr>
                      <a:r>
                        <a:rPr lang="en-GB" sz="1100" dirty="0">
                          <a:effectLst/>
                        </a:rPr>
                        <a:t> 2. Testing with end users in a retail setting to obtain feedback </a:t>
                      </a:r>
                    </a:p>
                  </a:txBody>
                  <a:tcPr marL="36228" marR="36228" marT="0" marB="0"/>
                </a:tc>
                <a:extLst>
                  <a:ext uri="{0D108BD9-81ED-4DB2-BD59-A6C34878D82A}">
                    <a16:rowId xmlns:a16="http://schemas.microsoft.com/office/drawing/2014/main" val="4077957095"/>
                  </a:ext>
                </a:extLst>
              </a:tr>
              <a:tr h="880425">
                <a:tc>
                  <a:txBody>
                    <a:bodyPr/>
                    <a:lstStyle/>
                    <a:p>
                      <a:pPr marL="457200">
                        <a:lnSpc>
                          <a:spcPct val="115000"/>
                        </a:lnSpc>
                        <a:spcAft>
                          <a:spcPts val="0"/>
                        </a:spcAft>
                        <a:tabLst>
                          <a:tab pos="270510" algn="l"/>
                        </a:tabLst>
                      </a:pPr>
                      <a:r>
                        <a:rPr lang="en-GB" sz="1100" dirty="0">
                          <a:effectLst/>
                        </a:rPr>
                        <a:t>deciding factors for each milestone </a:t>
                      </a:r>
                      <a:endParaRPr lang="en-ZA" sz="1100" dirty="0">
                        <a:effectLst/>
                      </a:endParaRPr>
                    </a:p>
                  </a:txBody>
                  <a:tcPr marL="36228" marR="36228" marT="0" marB="0"/>
                </a:tc>
                <a:tc>
                  <a:txBody>
                    <a:bodyPr/>
                    <a:lstStyle/>
                    <a:p>
                      <a:pPr marL="457200">
                        <a:lnSpc>
                          <a:spcPct val="115000"/>
                        </a:lnSpc>
                        <a:spcAft>
                          <a:spcPts val="0"/>
                        </a:spcAft>
                        <a:tabLst>
                          <a:tab pos="270510" algn="l"/>
                        </a:tabLst>
                      </a:pPr>
                      <a:r>
                        <a:rPr lang="en-GB" sz="1100" dirty="0">
                          <a:effectLst/>
                        </a:rPr>
                        <a:t>1.1: Completed CAD drawings</a:t>
                      </a:r>
                    </a:p>
                    <a:p>
                      <a:pPr marL="457200">
                        <a:lnSpc>
                          <a:spcPct val="115000"/>
                        </a:lnSpc>
                        <a:spcAft>
                          <a:spcPts val="0"/>
                        </a:spcAft>
                        <a:tabLst>
                          <a:tab pos="27051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1.2. Signed contracts in place to do prototype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1.1 IP Registration started  - legal advice obtained</a:t>
                      </a:r>
                    </a:p>
                    <a:p>
                      <a:pPr marL="457200">
                        <a:lnSpc>
                          <a:spcPct val="115000"/>
                        </a:lnSpc>
                        <a:spcAft>
                          <a:spcPts val="0"/>
                        </a:spcAft>
                        <a:tabLst>
                          <a:tab pos="270510" algn="l"/>
                        </a:tabLst>
                      </a:pPr>
                      <a:r>
                        <a:rPr lang="en-GB" sz="1100" dirty="0">
                          <a:effectLst/>
                        </a:rPr>
                        <a:t>1.2 Visits to production companies to establish relationships</a:t>
                      </a:r>
                    </a:p>
                  </a:txBody>
                  <a:tcPr marL="36228" marR="36228" marT="0" marB="0"/>
                </a:tc>
                <a:tc>
                  <a:txBody>
                    <a:bodyPr/>
                    <a:lstStyle/>
                    <a:p>
                      <a:pPr marL="457200">
                        <a:lnSpc>
                          <a:spcPct val="115000"/>
                        </a:lnSpc>
                        <a:spcAft>
                          <a:spcPts val="1000"/>
                        </a:spcAft>
                        <a:tabLst>
                          <a:tab pos="270510" algn="l"/>
                        </a:tabLst>
                      </a:pPr>
                      <a:r>
                        <a:rPr lang="en-GB"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Contracts signed</a:t>
                      </a:r>
                    </a:p>
                    <a:p>
                      <a:pPr marL="457200">
                        <a:lnSpc>
                          <a:spcPct val="115000"/>
                        </a:lnSpc>
                        <a:spcAft>
                          <a:spcPts val="1000"/>
                        </a:spcAft>
                        <a:tabLst>
                          <a:tab pos="270510" algn="l"/>
                        </a:tabLst>
                      </a:pPr>
                      <a:r>
                        <a:rPr lang="en-GB"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Prototypes received</a:t>
                      </a:r>
                      <a:endParaRPr lang="en-ZA"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3586135658"/>
                  </a:ext>
                </a:extLst>
              </a:tr>
              <a:tr h="459377">
                <a:tc>
                  <a:txBody>
                    <a:bodyPr/>
                    <a:lstStyle/>
                    <a:p>
                      <a:pPr marL="457200">
                        <a:lnSpc>
                          <a:spcPct val="115000"/>
                        </a:lnSpc>
                        <a:spcAft>
                          <a:spcPts val="0"/>
                        </a:spcAft>
                        <a:tabLst>
                          <a:tab pos="270510" algn="l"/>
                        </a:tabLst>
                      </a:pPr>
                      <a:r>
                        <a:rPr lang="en-ZA" sz="1100" dirty="0">
                          <a:solidFill>
                            <a:schemeClr val="bg1"/>
                          </a:solidFill>
                          <a:effectLst/>
                        </a:rPr>
                        <a:t>each milestone's deliverables(Expected Outcome)</a:t>
                      </a:r>
                    </a:p>
                  </a:txBody>
                  <a:tcPr marL="36228" marR="36228" marT="0" marB="0"/>
                </a:tc>
                <a:tc>
                  <a:txBody>
                    <a:bodyPr/>
                    <a:lstStyle/>
                    <a:p>
                      <a:pPr marL="457200">
                        <a:lnSpc>
                          <a:spcPct val="115000"/>
                        </a:lnSpc>
                        <a:spcAft>
                          <a:spcPts val="0"/>
                        </a:spcAft>
                        <a:tabLst>
                          <a:tab pos="270510" algn="l"/>
                        </a:tabLst>
                      </a:pPr>
                      <a:r>
                        <a:rPr lang="en-GB" sz="1100" dirty="0">
                          <a:effectLst/>
                        </a:rPr>
                        <a:t>Prototype(s)  production  for  testing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Registration  / preliminary IP completed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1000"/>
                        </a:spcAft>
                        <a:tabLst>
                          <a:tab pos="270510" algn="l"/>
                        </a:tabLst>
                      </a:pPr>
                      <a:r>
                        <a:rPr lang="en-GB" sz="1100" dirty="0">
                          <a:effectLst/>
                        </a:rPr>
                        <a:t>Visits to and discussions with industry </a:t>
                      </a:r>
                    </a:p>
                    <a:p>
                      <a:pPr marL="457200">
                        <a:lnSpc>
                          <a:spcPct val="115000"/>
                        </a:lnSpc>
                        <a:spcAft>
                          <a:spcPts val="1000"/>
                        </a:spcAft>
                        <a:tabLst>
                          <a:tab pos="27051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Feedback</a:t>
                      </a:r>
                      <a:r>
                        <a:rPr lang="en-GB" sz="1100" baseline="0" dirty="0">
                          <a:effectLst/>
                          <a:latin typeface="Calibri" panose="020F0502020204030204" pitchFamily="34" charset="0"/>
                          <a:ea typeface="Times New Roman" panose="02020603050405020304" pitchFamily="18" charset="0"/>
                          <a:cs typeface="Times New Roman" panose="02020603050405020304" pitchFamily="18" charset="0"/>
                        </a:rPr>
                        <a:t> received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4060679432"/>
                  </a:ext>
                </a:extLst>
              </a:tr>
              <a:tr h="562261">
                <a:tc>
                  <a:txBody>
                    <a:bodyPr/>
                    <a:lstStyle/>
                    <a:p>
                      <a:pPr marL="457200">
                        <a:lnSpc>
                          <a:spcPct val="115000"/>
                        </a:lnSpc>
                        <a:spcAft>
                          <a:spcPts val="0"/>
                        </a:spcAft>
                        <a:tabLst>
                          <a:tab pos="270510" algn="l"/>
                        </a:tabLst>
                      </a:pPr>
                      <a:r>
                        <a:rPr lang="en-GB" sz="1100" dirty="0">
                          <a:effectLst/>
                        </a:rPr>
                        <a:t>Activities per milestone </a:t>
                      </a:r>
                      <a:endParaRPr lang="en-ZA" sz="1100" dirty="0">
                        <a:effectLst/>
                      </a:endParaRPr>
                    </a:p>
                  </a:txBody>
                  <a:tcPr marL="36228" marR="36228" marT="0" marB="0"/>
                </a:tc>
                <a:tc>
                  <a:txBody>
                    <a:bodyPr/>
                    <a:lstStyle/>
                    <a:p>
                      <a:pPr marL="457200">
                        <a:lnSpc>
                          <a:spcPct val="115000"/>
                        </a:lnSpc>
                        <a:spcAft>
                          <a:spcPts val="1000"/>
                        </a:spcAft>
                        <a:tabLst>
                          <a:tab pos="270510" algn="l"/>
                        </a:tabLst>
                      </a:pPr>
                      <a:r>
                        <a:rPr lang="en-GB" sz="1100">
                          <a:effectLst/>
                        </a:rPr>
                        <a:t>Printing / manufacturing</a:t>
                      </a:r>
                      <a:endParaRPr lang="en-ZA" sz="1100">
                        <a:effectLst/>
                      </a:endParaRPr>
                    </a:p>
                    <a:p>
                      <a:pPr>
                        <a:lnSpc>
                          <a:spcPct val="115000"/>
                        </a:lnSpc>
                        <a:spcAft>
                          <a:spcPts val="0"/>
                        </a:spcAft>
                      </a:pPr>
                      <a:r>
                        <a:rPr lang="en-GB" sz="1100">
                          <a:effectLst/>
                        </a:rPr>
                        <a:t>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1000"/>
                        </a:spcAft>
                        <a:tabLst>
                          <a:tab pos="270510" algn="l"/>
                        </a:tabLst>
                      </a:pPr>
                      <a:r>
                        <a:rPr lang="en-GB" sz="1100" dirty="0">
                          <a:effectLst/>
                        </a:rPr>
                        <a:t>Drawings refined for applications for IP protection</a:t>
                      </a:r>
                      <a:endParaRPr lang="en-ZA" sz="1100" dirty="0">
                        <a:effectLst/>
                        <a:latin typeface="Calibri" panose="020F0502020204030204" pitchFamily="34" charset="0"/>
                        <a:cs typeface="Times New Roman" panose="02020603050405020304" pitchFamily="18" charset="0"/>
                      </a:endParaRPr>
                    </a:p>
                    <a:p>
                      <a:pPr marL="457200">
                        <a:lnSpc>
                          <a:spcPct val="115000"/>
                        </a:lnSpc>
                        <a:spcAft>
                          <a:spcPts val="1000"/>
                        </a:spcAft>
                        <a:tabLst>
                          <a:tab pos="270510" algn="l"/>
                        </a:tabLst>
                      </a:pPr>
                      <a:r>
                        <a:rPr lang="en-ZA" sz="1100" baseline="0" dirty="0">
                          <a:effectLst/>
                          <a:latin typeface="Calibri" panose="020F0502020204030204" pitchFamily="34" charset="0"/>
                          <a:cs typeface="Times New Roman" panose="02020603050405020304" pitchFamily="18" charset="0"/>
                        </a:rPr>
                        <a:t>Product with app - Testing</a:t>
                      </a:r>
                      <a:endParaRPr lang="en-GB" sz="1100" dirty="0">
                        <a:effectLst/>
                      </a:endParaRPr>
                    </a:p>
                  </a:txBody>
                  <a:tcPr marL="36228" marR="36228" marT="0" marB="0"/>
                </a:tc>
                <a:tc>
                  <a:txBody>
                    <a:bodyPr/>
                    <a:lstStyle/>
                    <a:p>
                      <a:pPr>
                        <a:lnSpc>
                          <a:spcPct val="115000"/>
                        </a:lnSpc>
                        <a:spcAft>
                          <a:spcPts val="0"/>
                        </a:spcAft>
                      </a:pPr>
                      <a:r>
                        <a:rPr lang="en-GB" sz="1100" dirty="0">
                          <a:effectLst/>
                        </a:rPr>
                        <a:t>               Industry stakeholders should be identified </a:t>
                      </a:r>
                    </a:p>
                    <a:p>
                      <a:pPr>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Questionnaire</a:t>
                      </a:r>
                      <a:r>
                        <a:rPr lang="en-GB" sz="1100" baseline="0" dirty="0">
                          <a:effectLst/>
                          <a:latin typeface="Arial" panose="020B0604020202020204" pitchFamily="34" charset="0"/>
                          <a:ea typeface="Times New Roman" panose="02020603050405020304" pitchFamily="18" charset="0"/>
                          <a:cs typeface="Times New Roman" panose="02020603050405020304" pitchFamily="18" charset="0"/>
                        </a:rPr>
                        <a:t> compiled</a:t>
                      </a:r>
                    </a:p>
                    <a:p>
                      <a:pPr>
                        <a:lnSpc>
                          <a:spcPct val="115000"/>
                        </a:lnSpc>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2785973725"/>
                  </a:ext>
                </a:extLst>
              </a:tr>
              <a:tr h="770509">
                <a:tc gridSpan="4">
                  <a:txBody>
                    <a:bodyPr/>
                    <a:lstStyle/>
                    <a:p>
                      <a:pPr marL="457200">
                        <a:lnSpc>
                          <a:spcPct val="115000"/>
                        </a:lnSpc>
                        <a:spcAft>
                          <a:spcPts val="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hMerge="1">
                  <a:txBody>
                    <a:bodyPr/>
                    <a:lstStyle/>
                    <a:p>
                      <a:pPr marL="457200">
                        <a:lnSpc>
                          <a:spcPct val="115000"/>
                        </a:lnSpc>
                        <a:spcAft>
                          <a:spcPts val="0"/>
                        </a:spcAft>
                        <a:tabLst>
                          <a:tab pos="270510" algn="l"/>
                        </a:tabLs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hMerge="1">
                  <a:txBody>
                    <a:bodyPr/>
                    <a:lstStyle/>
                    <a:p>
                      <a:pPr marL="457200">
                        <a:lnSpc>
                          <a:spcPct val="115000"/>
                        </a:lnSpc>
                        <a:spcAft>
                          <a:spcPts val="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hMerge="1">
                  <a:txBody>
                    <a:bodyPr/>
                    <a:lstStyle/>
                    <a:p>
                      <a:pPr marL="457200">
                        <a:lnSpc>
                          <a:spcPct val="115000"/>
                        </a:lnSpc>
                        <a:spcAft>
                          <a:spcPts val="1000"/>
                        </a:spcAft>
                        <a:tabLst>
                          <a:tab pos="270510" algn="l"/>
                        </a:tabLs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1269971475"/>
                  </a:ext>
                </a:extLst>
              </a:tr>
            </a:tbl>
          </a:graphicData>
        </a:graphic>
      </p:graphicFrame>
      <p:sp>
        <p:nvSpPr>
          <p:cNvPr id="5" name="Rectangle 1"/>
          <p:cNvSpPr>
            <a:spLocks noChangeArrowheads="1"/>
          </p:cNvSpPr>
          <p:nvPr/>
        </p:nvSpPr>
        <p:spPr bwMode="auto">
          <a:xfrm>
            <a:off x="-14146694" y="1690688"/>
            <a:ext cx="4004014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69790" tIns="45720" rIns="91440" bIns="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FontTx/>
              <a:buAutoNum type="arabicPeriod"/>
              <a:tabLst>
                <a:tab pos="269875" algn="l"/>
              </a:tabLst>
            </a:pPr>
            <a:r>
              <a:rPr kumimoji="0" lang="en-GB" altLang="en-US" sz="1000" b="1" i="0" u="none" strike="noStrike" cap="none" normalizeH="0" baseline="0">
                <a:ln>
                  <a:noFill/>
                </a:ln>
                <a:solidFill>
                  <a:srgbClr val="FF0000"/>
                </a:solidFill>
                <a:effectLst/>
                <a:latin typeface="Arial" panose="020B0604020202020204" pitchFamily="34" charset="0"/>
                <a:cs typeface="Arial" panose="020B0604020202020204" pitchFamily="34" charset="0"/>
              </a:rPr>
              <a:t>Project plan and associated budget:</a:t>
            </a:r>
            <a:endParaRPr kumimoji="0" lang="en-GB"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en-GB" altLang="en-US" sz="1000" b="0"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Complete the table below to plan for project milestones:</a:t>
            </a:r>
            <a:endParaRPr kumimoji="0" lang="en-ZA"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2" name="Footer Placeholder 1"/>
          <p:cNvSpPr>
            <a:spLocks noGrp="1"/>
          </p:cNvSpPr>
          <p:nvPr>
            <p:ph type="ftr" sz="quarter" idx="11"/>
          </p:nvPr>
        </p:nvSpPr>
        <p:spPr>
          <a:xfrm>
            <a:off x="4038600" y="6221506"/>
            <a:ext cx="5517776" cy="499969"/>
          </a:xfrm>
        </p:spPr>
        <p:txBody>
          <a:bodyPr/>
          <a:lstStyle/>
          <a:p>
            <a:r>
              <a:rPr lang="en-ZA" dirty="0"/>
              <a:t>CUT I-GYM Author E Conradie 2018 Update 2021 Power Point / Business plan TEMPLATE presentation utilizing TIA tables</a:t>
            </a:r>
          </a:p>
          <a:p>
            <a:endParaRPr lang="en-ZA" dirty="0"/>
          </a:p>
        </p:txBody>
      </p:sp>
      <p:sp>
        <p:nvSpPr>
          <p:cNvPr id="3" name="Slide Number Placeholder 2"/>
          <p:cNvSpPr>
            <a:spLocks noGrp="1"/>
          </p:cNvSpPr>
          <p:nvPr>
            <p:ph type="sldNum" sz="quarter" idx="12"/>
          </p:nvPr>
        </p:nvSpPr>
        <p:spPr/>
        <p:txBody>
          <a:bodyPr/>
          <a:lstStyle/>
          <a:p>
            <a:fld id="{3A13282A-35AE-4162-8F01-6922A22D3973}" type="slidenum">
              <a:rPr lang="en-ZA" smtClean="0"/>
              <a:t>10</a:t>
            </a:fld>
            <a:endParaRPr lang="en-ZA"/>
          </a:p>
        </p:txBody>
      </p:sp>
      <p:sp>
        <p:nvSpPr>
          <p:cNvPr id="6" name="Title 1">
            <a:extLst>
              <a:ext uri="{FF2B5EF4-FFF2-40B4-BE49-F238E27FC236}">
                <a16:creationId xmlns:a16="http://schemas.microsoft.com/office/drawing/2014/main" id="{AF265775-0642-07D3-1192-40B0D025C60C}"/>
              </a:ext>
            </a:extLst>
          </p:cNvPr>
          <p:cNvSpPr>
            <a:spLocks noGrp="1"/>
          </p:cNvSpPr>
          <p:nvPr>
            <p:ph type="title"/>
          </p:nvPr>
        </p:nvSpPr>
        <p:spPr>
          <a:xfrm>
            <a:off x="699977" y="141841"/>
            <a:ext cx="10515600" cy="1325563"/>
          </a:xfrm>
        </p:spPr>
        <p:txBody>
          <a:bodyPr/>
          <a:lstStyle/>
          <a:p>
            <a:r>
              <a:rPr lang="en-US" b="1" dirty="0"/>
              <a:t>Slide 6 and 7 (Product) </a:t>
            </a:r>
            <a:endParaRPr lang="en-ZA" b="1" dirty="0"/>
          </a:p>
        </p:txBody>
      </p:sp>
    </p:spTree>
    <p:extLst>
      <p:ext uri="{BB962C8B-B14F-4D97-AF65-F5344CB8AC3E}">
        <p14:creationId xmlns:p14="http://schemas.microsoft.com/office/powerpoint/2010/main" val="400315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0941419"/>
              </p:ext>
            </p:extLst>
          </p:nvPr>
        </p:nvGraphicFramePr>
        <p:xfrm>
          <a:off x="409056" y="851847"/>
          <a:ext cx="11158830" cy="5444209"/>
        </p:xfrm>
        <a:graphic>
          <a:graphicData uri="http://schemas.openxmlformats.org/drawingml/2006/table">
            <a:tbl>
              <a:tblPr firstRow="1" firstCol="1" bandRow="1">
                <a:tableStyleId>{5C22544A-7EE6-4342-B048-85BDC9FD1C3A}</a:tableStyleId>
              </a:tblPr>
              <a:tblGrid>
                <a:gridCol w="2947248">
                  <a:extLst>
                    <a:ext uri="{9D8B030D-6E8A-4147-A177-3AD203B41FA5}">
                      <a16:colId xmlns:a16="http://schemas.microsoft.com/office/drawing/2014/main" val="1503383293"/>
                    </a:ext>
                  </a:extLst>
                </a:gridCol>
                <a:gridCol w="1436227">
                  <a:extLst>
                    <a:ext uri="{9D8B030D-6E8A-4147-A177-3AD203B41FA5}">
                      <a16:colId xmlns:a16="http://schemas.microsoft.com/office/drawing/2014/main" val="2725979918"/>
                    </a:ext>
                  </a:extLst>
                </a:gridCol>
                <a:gridCol w="1192659">
                  <a:extLst>
                    <a:ext uri="{9D8B030D-6E8A-4147-A177-3AD203B41FA5}">
                      <a16:colId xmlns:a16="http://schemas.microsoft.com/office/drawing/2014/main" val="2376464793"/>
                    </a:ext>
                  </a:extLst>
                </a:gridCol>
                <a:gridCol w="1918882">
                  <a:extLst>
                    <a:ext uri="{9D8B030D-6E8A-4147-A177-3AD203B41FA5}">
                      <a16:colId xmlns:a16="http://schemas.microsoft.com/office/drawing/2014/main" val="2357830673"/>
                    </a:ext>
                  </a:extLst>
                </a:gridCol>
                <a:gridCol w="1958265">
                  <a:extLst>
                    <a:ext uri="{9D8B030D-6E8A-4147-A177-3AD203B41FA5}">
                      <a16:colId xmlns:a16="http://schemas.microsoft.com/office/drawing/2014/main" val="2765451191"/>
                    </a:ext>
                  </a:extLst>
                </a:gridCol>
                <a:gridCol w="1705549">
                  <a:extLst>
                    <a:ext uri="{9D8B030D-6E8A-4147-A177-3AD203B41FA5}">
                      <a16:colId xmlns:a16="http://schemas.microsoft.com/office/drawing/2014/main" val="2520847717"/>
                    </a:ext>
                  </a:extLst>
                </a:gridCol>
              </a:tblGrid>
              <a:tr h="1158342">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endParaRPr lang="en-ZA" sz="1100"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dirty="0">
                          <a:solidFill>
                            <a:srgbClr val="FF0000"/>
                          </a:solidFill>
                          <a:effectLst/>
                          <a:highlight>
                            <a:srgbClr val="FFFF00"/>
                          </a:highlight>
                        </a:rPr>
                        <a:t>Table 2 – for a product</a:t>
                      </a:r>
                    </a:p>
                    <a:p>
                      <a:pPr marL="457200">
                        <a:lnSpc>
                          <a:spcPct val="115000"/>
                        </a:lnSpc>
                        <a:spcAft>
                          <a:spcPts val="0"/>
                        </a:spcAft>
                        <a:tabLst>
                          <a:tab pos="270510" algn="l"/>
                        </a:tabLst>
                      </a:pPr>
                      <a:r>
                        <a:rPr lang="en-GB" sz="1100" dirty="0">
                          <a:effectLst/>
                        </a:rPr>
                        <a:t>Activities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gn="ctr">
                        <a:lnSpc>
                          <a:spcPct val="115000"/>
                        </a:lnSpc>
                        <a:spcAft>
                          <a:spcPts val="0"/>
                        </a:spcAft>
                        <a:tabLst>
                          <a:tab pos="270510" algn="l"/>
                        </a:tabLst>
                      </a:pPr>
                      <a:endParaRPr lang="en-GB" sz="1100" dirty="0">
                        <a:solidFill>
                          <a:srgbClr val="FF0000"/>
                        </a:solidFill>
                        <a:effectLst/>
                      </a:endParaRPr>
                    </a:p>
                    <a:p>
                      <a:pPr marL="457200" algn="ctr">
                        <a:lnSpc>
                          <a:spcPct val="115000"/>
                        </a:lnSpc>
                        <a:spcAft>
                          <a:spcPts val="0"/>
                        </a:spcAft>
                        <a:tabLst>
                          <a:tab pos="270510" algn="l"/>
                        </a:tabLst>
                      </a:pPr>
                      <a:endParaRPr lang="en-GB" sz="1100" dirty="0">
                        <a:solidFill>
                          <a:srgbClr val="FF0000"/>
                        </a:solidFill>
                        <a:effectLst/>
                      </a:endParaRPr>
                    </a:p>
                    <a:p>
                      <a:pPr marL="457200" algn="l">
                        <a:lnSpc>
                          <a:spcPct val="115000"/>
                        </a:lnSpc>
                        <a:spcAft>
                          <a:spcPts val="0"/>
                        </a:spcAft>
                        <a:tabLst>
                          <a:tab pos="270510" algn="l"/>
                        </a:tabLst>
                      </a:pPr>
                      <a:r>
                        <a:rPr lang="en-GB" sz="1100" dirty="0">
                          <a:solidFill>
                            <a:schemeClr val="bg1"/>
                          </a:solidFill>
                          <a:effectLst/>
                        </a:rPr>
                        <a:t>Start Date</a:t>
                      </a:r>
                      <a:endParaRPr lang="en-ZA"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Activity duration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solidFill>
                            <a:schemeClr val="bg1"/>
                          </a:solidFill>
                          <a:effectLst/>
                        </a:rPr>
                        <a:t>Expected outcomes per activity</a:t>
                      </a:r>
                      <a:endParaRPr lang="en-ZA"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Person/Team Responsible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1000"/>
                        </a:spcAft>
                        <a:tabLst>
                          <a:tab pos="270510" algn="l"/>
                        </a:tabLst>
                      </a:pPr>
                      <a:r>
                        <a:rPr lang="en-GB" sz="1100">
                          <a:effectLst/>
                        </a:rPr>
                        <a:t>Estimated cost of achieving activity</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590086916"/>
                  </a:ext>
                </a:extLst>
              </a:tr>
              <a:tr h="1621680">
                <a:tc>
                  <a:txBody>
                    <a:bodyPr/>
                    <a:lstStyle/>
                    <a:p>
                      <a:pPr marL="457200">
                        <a:lnSpc>
                          <a:spcPct val="115000"/>
                        </a:lnSpc>
                        <a:spcAft>
                          <a:spcPts val="0"/>
                        </a:spcAft>
                        <a:tabLst>
                          <a:tab pos="270510" algn="l"/>
                        </a:tabLst>
                      </a:pPr>
                      <a:r>
                        <a:rPr lang="en-GB" sz="1100" u="sng" dirty="0">
                          <a:effectLst/>
                        </a:rPr>
                        <a:t>1.Milestone 1</a:t>
                      </a:r>
                      <a:endParaRPr lang="en-ZA" sz="1100" dirty="0">
                        <a:effectLst/>
                      </a:endParaRPr>
                    </a:p>
                    <a:p>
                      <a:pPr marL="457200">
                        <a:lnSpc>
                          <a:spcPct val="115000"/>
                        </a:lnSpc>
                        <a:spcAft>
                          <a:spcPts val="0"/>
                        </a:spcAft>
                        <a:tabLst>
                          <a:tab pos="270510" algn="l"/>
                        </a:tabLst>
                      </a:pPr>
                      <a:r>
                        <a:rPr lang="en-GB" sz="1100" dirty="0">
                          <a:effectLst/>
                        </a:rPr>
                        <a:t> Prototype development CAD drawings of devise, obtain technical advice  for prototype development &amp; design ,casing for device, mould manufacturing for case, Assembling parts and testing</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solidFill>
                            <a:schemeClr val="tx1"/>
                          </a:solidFill>
                          <a:effectLst/>
                        </a:rPr>
                        <a:t> </a:t>
                      </a:r>
                      <a:endParaRPr lang="en-ZA" sz="1100" dirty="0">
                        <a:solidFill>
                          <a:schemeClr val="tx1"/>
                        </a:solidFill>
                        <a:effectLst/>
                      </a:endParaRPr>
                    </a:p>
                    <a:p>
                      <a:pPr marL="457200">
                        <a:lnSpc>
                          <a:spcPct val="115000"/>
                        </a:lnSpc>
                        <a:spcAft>
                          <a:spcPts val="0"/>
                        </a:spcAft>
                        <a:tabLst>
                          <a:tab pos="270510" algn="l"/>
                        </a:tabLst>
                      </a:pPr>
                      <a:r>
                        <a:rPr lang="en-GB" sz="1100" dirty="0">
                          <a:solidFill>
                            <a:schemeClr val="tx1"/>
                          </a:solidFill>
                          <a:effectLst/>
                        </a:rPr>
                        <a:t>Feb </a:t>
                      </a:r>
                      <a:endParaRPr lang="en-ZA" sz="1100" dirty="0">
                        <a:solidFill>
                          <a:schemeClr val="tx1"/>
                        </a:solidFill>
                        <a:effectLst/>
                      </a:endParaRPr>
                    </a:p>
                    <a:p>
                      <a:pPr marL="457200">
                        <a:lnSpc>
                          <a:spcPct val="115000"/>
                        </a:lnSpc>
                        <a:spcAft>
                          <a:spcPts val="0"/>
                        </a:spcAft>
                        <a:tabLst>
                          <a:tab pos="270510" algn="l"/>
                        </a:tabLst>
                      </a:pPr>
                      <a:r>
                        <a:rPr lang="en-GB" sz="1100" dirty="0">
                          <a:solidFill>
                            <a:schemeClr val="tx1"/>
                          </a:solidFill>
                          <a:effectLst/>
                        </a:rPr>
                        <a:t>2018</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r>
                      <a:br>
                        <a:rPr lang="en-GB" sz="1100">
                          <a:effectLst/>
                        </a:rPr>
                      </a:br>
                      <a:r>
                        <a:rPr lang="en-GB" sz="1100">
                          <a:effectLst/>
                        </a:rPr>
                        <a:t>6 Months </a:t>
                      </a:r>
                      <a:endParaRPr lang="en-ZA" sz="1100">
                        <a:effectLst/>
                      </a:endParaRPr>
                    </a:p>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0"/>
                        </a:spcAft>
                        <a:tabLst>
                          <a:tab pos="228600" algn="l"/>
                        </a:tabLst>
                      </a:pPr>
                      <a:r>
                        <a:rPr lang="en-GB" sz="1100">
                          <a:effectLst/>
                        </a:rPr>
                        <a:t> </a:t>
                      </a:r>
                      <a:endParaRPr lang="en-ZA" sz="1100">
                        <a:effectLst/>
                      </a:endParaRPr>
                    </a:p>
                    <a:p>
                      <a:pPr marL="457200">
                        <a:lnSpc>
                          <a:spcPct val="115000"/>
                        </a:lnSpc>
                        <a:spcAft>
                          <a:spcPts val="0"/>
                        </a:spcAft>
                        <a:tabLst>
                          <a:tab pos="228600" algn="l"/>
                        </a:tabLst>
                      </a:pPr>
                      <a:r>
                        <a:rPr lang="en-GB" sz="1100">
                          <a:effectLst/>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a:lnSpc>
                          <a:spcPct val="115000"/>
                        </a:lnSpc>
                        <a:spcAft>
                          <a:spcPts val="0"/>
                        </a:spcAft>
                      </a:pPr>
                      <a:r>
                        <a:rPr lang="en-GB" sz="1100">
                          <a:effectLst/>
                        </a:rPr>
                        <a:t> </a:t>
                      </a:r>
                      <a:endParaRPr lang="en-ZA" sz="1100">
                        <a:effectLst/>
                      </a:endParaRPr>
                    </a:p>
                    <a:p>
                      <a:pPr>
                        <a:lnSpc>
                          <a:spcPct val="115000"/>
                        </a:lnSpc>
                        <a:spcAft>
                          <a:spcPts val="0"/>
                        </a:spcAft>
                      </a:pPr>
                      <a:r>
                        <a:rPr lang="en-GB" sz="1100">
                          <a:effectLst/>
                        </a:rPr>
                        <a:t>(1) A seatbelt clip in casing prototype ready for assessing industry interest </a:t>
                      </a:r>
                      <a:endParaRPr lang="en-ZA"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r>
                      <a:br>
                        <a:rPr lang="en-GB" sz="1100">
                          <a:effectLst/>
                        </a:rPr>
                      </a:br>
                      <a:r>
                        <a:rPr lang="en-GB" sz="1100">
                          <a:effectLst/>
                        </a:rPr>
                        <a:t>Entrepreneur</a:t>
                      </a:r>
                      <a:br>
                        <a:rPr lang="en-GB" sz="1100">
                          <a:effectLst/>
                        </a:rPr>
                      </a:br>
                      <a:r>
                        <a:rPr lang="en-GB" sz="1100">
                          <a:effectLst/>
                        </a:rPr>
                        <a:t>in collaboration with CUT CRPM, PDTS units</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gn="just">
                        <a:lnSpc>
                          <a:spcPct val="115000"/>
                        </a:lnSpc>
                        <a:spcAft>
                          <a:spcPts val="0"/>
                        </a:spcAft>
                        <a:tabLst>
                          <a:tab pos="270510" algn="l"/>
                        </a:tabLst>
                      </a:pPr>
                      <a:r>
                        <a:rPr lang="en-GB" sz="1100" dirty="0">
                          <a:effectLst/>
                        </a:rPr>
                        <a:t/>
                      </a:r>
                      <a:br>
                        <a:rPr lang="en-GB" sz="1100" dirty="0">
                          <a:effectLst/>
                        </a:rPr>
                      </a:br>
                      <a:r>
                        <a:rPr lang="en-GB" sz="1100" dirty="0">
                          <a:effectLst/>
                        </a:rPr>
                        <a:t>e.g., R40 000</a:t>
                      </a:r>
                      <a:endParaRPr lang="en-ZA" sz="1100" dirty="0">
                        <a:effectLst/>
                      </a:endParaRPr>
                    </a:p>
                    <a:p>
                      <a:pPr marL="457200" algn="just">
                        <a:lnSpc>
                          <a:spcPct val="115000"/>
                        </a:lnSpc>
                        <a:spcAft>
                          <a:spcPts val="100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2743734594"/>
                  </a:ext>
                </a:extLst>
              </a:tr>
              <a:tr h="1158342">
                <a:tc>
                  <a:txBody>
                    <a:bodyPr/>
                    <a:lstStyle/>
                    <a:p>
                      <a:pPr marL="457200">
                        <a:lnSpc>
                          <a:spcPct val="115000"/>
                        </a:lnSpc>
                        <a:spcAft>
                          <a:spcPts val="0"/>
                        </a:spcAft>
                        <a:tabLst>
                          <a:tab pos="270510" algn="l"/>
                        </a:tabLst>
                      </a:pPr>
                      <a:r>
                        <a:rPr lang="en-GB" sz="1100" u="sng" dirty="0">
                          <a:effectLst/>
                        </a:rPr>
                        <a:t>1.Milestone 2</a:t>
                      </a:r>
                      <a:endParaRPr lang="en-ZA" sz="1100" dirty="0">
                        <a:effectLst/>
                      </a:endParaRPr>
                    </a:p>
                    <a:p>
                      <a:pPr marL="457200">
                        <a:lnSpc>
                          <a:spcPct val="115000"/>
                        </a:lnSpc>
                        <a:spcAft>
                          <a:spcPts val="0"/>
                        </a:spcAft>
                        <a:tabLst>
                          <a:tab pos="270510" algn="l"/>
                        </a:tabLst>
                      </a:pPr>
                      <a:r>
                        <a:rPr lang="en-GB" sz="1100" dirty="0">
                          <a:effectLst/>
                        </a:rPr>
                        <a:t>Final CAD drawings and product description</a:t>
                      </a:r>
                      <a:endParaRPr lang="en-ZA" sz="1100" dirty="0">
                        <a:effectLst/>
                      </a:endParaRPr>
                    </a:p>
                    <a:p>
                      <a:pPr marL="457200">
                        <a:lnSpc>
                          <a:spcPct val="115000"/>
                        </a:lnSpc>
                        <a:spcAft>
                          <a:spcPts val="0"/>
                        </a:spcAft>
                        <a:tabLst>
                          <a:tab pos="270510" algn="l"/>
                        </a:tabLst>
                      </a:pPr>
                      <a:r>
                        <a:rPr lang="en-GB" sz="1100" dirty="0">
                          <a:effectLst/>
                        </a:rPr>
                        <a:t>Start Business plan development</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solidFill>
                            <a:schemeClr val="tx1"/>
                          </a:solidFill>
                          <a:effectLst/>
                        </a:rPr>
                        <a:t>July 2018</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r>
                      <a:br>
                        <a:rPr lang="en-GB" sz="1100" dirty="0">
                          <a:effectLst/>
                        </a:rPr>
                      </a:br>
                      <a:r>
                        <a:rPr lang="en-GB" sz="1100" dirty="0">
                          <a:effectLst/>
                        </a:rPr>
                        <a:t>   2 Months  </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r>
                      <a:br>
                        <a:rPr lang="en-GB" sz="1100">
                          <a:effectLst/>
                        </a:rPr>
                      </a:br>
                      <a:r>
                        <a:rPr lang="en-GB" sz="1100">
                          <a:effectLst/>
                        </a:rPr>
                        <a:t>Prototype(s) with CAD drawings Design registration.</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r>
                      <a:br>
                        <a:rPr lang="en-GB" sz="1100">
                          <a:effectLst/>
                        </a:rPr>
                      </a:br>
                      <a:r>
                        <a:rPr lang="en-GB" sz="1100">
                          <a:effectLst/>
                        </a:rPr>
                        <a:t>TTO officer CUT</a:t>
                      </a:r>
                      <a:endParaRPr lang="en-ZA" sz="1100">
                        <a:effectLst/>
                      </a:endParaRPr>
                    </a:p>
                    <a:p>
                      <a:pPr marL="457200">
                        <a:lnSpc>
                          <a:spcPct val="115000"/>
                        </a:lnSpc>
                        <a:spcAft>
                          <a:spcPts val="0"/>
                        </a:spcAft>
                        <a:tabLst>
                          <a:tab pos="270510" algn="l"/>
                        </a:tabLst>
                      </a:pPr>
                      <a:r>
                        <a:rPr lang="en-GB" sz="1100">
                          <a:effectLst/>
                        </a:rPr>
                        <a:t>&amp; Law firm</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gn="just">
                        <a:lnSpc>
                          <a:spcPct val="115000"/>
                        </a:lnSpc>
                        <a:spcAft>
                          <a:spcPts val="1000"/>
                        </a:spcAft>
                        <a:tabLst>
                          <a:tab pos="270510" algn="l"/>
                        </a:tabLst>
                      </a:pPr>
                      <a:r>
                        <a:rPr lang="en-GB" sz="1100" dirty="0">
                          <a:effectLst/>
                        </a:rPr>
                        <a:t/>
                      </a:r>
                      <a:br>
                        <a:rPr lang="en-GB" sz="1100" dirty="0">
                          <a:effectLst/>
                        </a:rPr>
                      </a:br>
                      <a:r>
                        <a:rPr lang="en-GB" sz="1100" dirty="0">
                          <a:effectLst/>
                        </a:rPr>
                        <a:t>e.g., R10 000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3448949519"/>
                  </a:ext>
                </a:extLst>
              </a:tr>
              <a:tr h="1505845">
                <a:tc>
                  <a:txBody>
                    <a:bodyPr/>
                    <a:lstStyle/>
                    <a:p>
                      <a:pPr marL="457200">
                        <a:lnSpc>
                          <a:spcPct val="115000"/>
                        </a:lnSpc>
                        <a:spcAft>
                          <a:spcPts val="1000"/>
                        </a:spcAft>
                        <a:tabLst>
                          <a:tab pos="270510" algn="l"/>
                        </a:tabLst>
                      </a:pPr>
                      <a:r>
                        <a:rPr lang="en-GB" sz="1100" u="sng" dirty="0">
                          <a:effectLst/>
                        </a:rPr>
                        <a:t>1.Seatbelt Milestone 3</a:t>
                      </a:r>
                      <a:endParaRPr lang="en-ZA" sz="1100" dirty="0">
                        <a:effectLst/>
                      </a:endParaRPr>
                    </a:p>
                    <a:p>
                      <a:pPr>
                        <a:lnSpc>
                          <a:spcPct val="115000"/>
                        </a:lnSpc>
                        <a:spcAft>
                          <a:spcPts val="0"/>
                        </a:spcAft>
                      </a:pPr>
                      <a:r>
                        <a:rPr lang="en-GB" sz="1100" dirty="0">
                          <a:solidFill>
                            <a:schemeClr val="bg1"/>
                          </a:solidFill>
                          <a:effectLst/>
                        </a:rPr>
                        <a:t>Present registered </a:t>
                      </a:r>
                      <a:r>
                        <a:rPr lang="en-GB" sz="1100" dirty="0">
                          <a:effectLst/>
                        </a:rPr>
                        <a:t>/ preliminary patented prototype(s) to industry </a:t>
                      </a:r>
                      <a:endParaRPr lang="en-ZA" sz="1100" dirty="0">
                        <a:effectLst/>
                      </a:endParaRPr>
                    </a:p>
                    <a:p>
                      <a:pPr marL="457200" marR="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dirty="0">
                          <a:effectLst/>
                        </a:rPr>
                        <a:t> </a:t>
                      </a:r>
                      <a:r>
                        <a:rPr lang="en-GB" sz="1100" dirty="0">
                          <a:solidFill>
                            <a:schemeClr val="tx1"/>
                          </a:solidFill>
                          <a:effectLst/>
                          <a:highlight>
                            <a:srgbClr val="FFFF00"/>
                          </a:highlight>
                        </a:rPr>
                        <a:t>This example is for</a:t>
                      </a:r>
                      <a:r>
                        <a:rPr lang="en-GB" sz="1100" baseline="0" dirty="0">
                          <a:solidFill>
                            <a:schemeClr val="tx1"/>
                          </a:solidFill>
                          <a:effectLst/>
                          <a:highlight>
                            <a:srgbClr val="FFFF00"/>
                          </a:highlight>
                        </a:rPr>
                        <a:t> a product for cars </a:t>
                      </a:r>
                      <a:r>
                        <a:rPr lang="en-GB" sz="1000" dirty="0">
                          <a:effectLst/>
                          <a:highlight>
                            <a:srgbClr val="FFFF00"/>
                          </a:highlight>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solidFill>
                            <a:schemeClr val="tx1"/>
                          </a:solidFill>
                          <a:effectLst/>
                        </a:rPr>
                        <a:t>September 2018</a:t>
                      </a:r>
                      <a:endParaRPr lang="en-ZA"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r>
                      <a:br>
                        <a:rPr lang="en-GB" sz="1100" dirty="0">
                          <a:effectLst/>
                        </a:rPr>
                      </a:br>
                      <a:r>
                        <a:rPr lang="en-GB" sz="1100" dirty="0">
                          <a:effectLst/>
                        </a:rPr>
                        <a:t>   3 Months </a:t>
                      </a:r>
                      <a:endParaRPr lang="en-ZA" sz="1100" dirty="0">
                        <a:effectLst/>
                      </a:endParaRPr>
                    </a:p>
                    <a:p>
                      <a:pPr marL="457200">
                        <a:lnSpc>
                          <a:spcPct val="115000"/>
                        </a:lnSpc>
                        <a:spcAft>
                          <a:spcPts val="100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a:lnSpc>
                          <a:spcPct val="115000"/>
                        </a:lnSpc>
                        <a:spcAft>
                          <a:spcPts val="0"/>
                        </a:spcAft>
                      </a:pPr>
                      <a:r>
                        <a:rPr lang="en-GB" sz="1100">
                          <a:effectLst/>
                        </a:rPr>
                        <a:t/>
                      </a:r>
                      <a:br>
                        <a:rPr lang="en-GB" sz="1100">
                          <a:effectLst/>
                        </a:rPr>
                      </a:br>
                      <a:r>
                        <a:rPr lang="en-GB" sz="1100">
                          <a:effectLst/>
                        </a:rPr>
                        <a:t>Contact with car manufacturers assessing interest in acquiring  for device </a:t>
                      </a:r>
                      <a:endParaRPr lang="en-ZA" sz="1100">
                        <a:effectLst/>
                      </a:endParaRPr>
                    </a:p>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0"/>
                        </a:spcAft>
                        <a:tabLst>
                          <a:tab pos="270510" algn="l"/>
                        </a:tabLst>
                      </a:pPr>
                      <a:r>
                        <a:rPr lang="en-GB" sz="1100">
                          <a:effectLst/>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r>
                      <a:br>
                        <a:rPr lang="en-GB" sz="1100">
                          <a:effectLst/>
                        </a:rPr>
                      </a:br>
                      <a:r>
                        <a:rPr lang="en-GB" sz="1100">
                          <a:effectLst/>
                        </a:rPr>
                        <a:t>Entrepreneur</a:t>
                      </a:r>
                      <a:br>
                        <a:rPr lang="en-GB" sz="1100">
                          <a:effectLst/>
                        </a:rPr>
                      </a:br>
                      <a:r>
                        <a:rPr lang="en-GB" sz="1100">
                          <a:effectLst/>
                        </a:rPr>
                        <a:t>in collaboration with IDEA GENERATOR Unit</a:t>
                      </a:r>
                      <a:endParaRPr lang="en-ZA" sz="1100">
                        <a:effectLst/>
                      </a:endParaRPr>
                    </a:p>
                    <a:p>
                      <a:pPr marL="457200">
                        <a:lnSpc>
                          <a:spcPct val="115000"/>
                        </a:lnSpc>
                        <a:spcAft>
                          <a:spcPts val="0"/>
                        </a:spcAft>
                        <a:tabLst>
                          <a:tab pos="270510" algn="l"/>
                        </a:tabLst>
                      </a:pPr>
                      <a:r>
                        <a:rPr lang="en-GB" sz="1100">
                          <a:effectLst/>
                        </a:rPr>
                        <a:t> </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gn="just">
                        <a:lnSpc>
                          <a:spcPct val="115000"/>
                        </a:lnSpc>
                        <a:spcAft>
                          <a:spcPts val="1000"/>
                        </a:spcAft>
                        <a:tabLst>
                          <a:tab pos="270510" algn="l"/>
                        </a:tabLst>
                      </a:pPr>
                      <a:r>
                        <a:rPr lang="en-GB" sz="1100" dirty="0">
                          <a:effectLst/>
                        </a:rPr>
                        <a:t/>
                      </a:r>
                      <a:br>
                        <a:rPr lang="en-GB" sz="1100" dirty="0">
                          <a:effectLst/>
                        </a:rPr>
                      </a:br>
                      <a:r>
                        <a:rPr lang="en-GB" sz="1100" dirty="0">
                          <a:effectLst/>
                        </a:rPr>
                        <a:t>e.g., R10 000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1891705261"/>
                  </a:ext>
                </a:extLst>
              </a:tr>
            </a:tbl>
          </a:graphicData>
        </a:graphic>
      </p:graphicFrame>
      <p:sp>
        <p:nvSpPr>
          <p:cNvPr id="2" name="Footer Placeholder 1"/>
          <p:cNvSpPr>
            <a:spLocks noGrp="1"/>
          </p:cNvSpPr>
          <p:nvPr>
            <p:ph type="ftr" sz="quarter" idx="11"/>
          </p:nvPr>
        </p:nvSpPr>
        <p:spPr/>
        <p:txBody>
          <a:bodyPr/>
          <a:lstStyle/>
          <a:p>
            <a:r>
              <a:rPr lang="en-ZA" dirty="0"/>
              <a:t>CUT I-GYM Author E Conradie 2018 Update 2021, 20222, 2023 Power Point / business plan TEMPLATE presentation utilizing TIA tables</a:t>
            </a:r>
          </a:p>
        </p:txBody>
      </p:sp>
      <p:sp>
        <p:nvSpPr>
          <p:cNvPr id="3" name="Slide Number Placeholder 2"/>
          <p:cNvSpPr>
            <a:spLocks noGrp="1"/>
          </p:cNvSpPr>
          <p:nvPr>
            <p:ph type="sldNum" sz="quarter" idx="12"/>
          </p:nvPr>
        </p:nvSpPr>
        <p:spPr/>
        <p:txBody>
          <a:bodyPr/>
          <a:lstStyle/>
          <a:p>
            <a:fld id="{3A13282A-35AE-4162-8F01-6922A22D3973}" type="slidenum">
              <a:rPr lang="en-ZA" smtClean="0"/>
              <a:t>11</a:t>
            </a:fld>
            <a:endParaRPr lang="en-ZA" dirty="0"/>
          </a:p>
        </p:txBody>
      </p:sp>
      <p:sp>
        <p:nvSpPr>
          <p:cNvPr id="6" name="TextBox 5">
            <a:extLst>
              <a:ext uri="{FF2B5EF4-FFF2-40B4-BE49-F238E27FC236}">
                <a16:creationId xmlns:a16="http://schemas.microsoft.com/office/drawing/2014/main" id="{8E1573E2-3598-00ED-7FCC-761802B47A29}"/>
              </a:ext>
            </a:extLst>
          </p:cNvPr>
          <p:cNvSpPr txBox="1"/>
          <p:nvPr/>
        </p:nvSpPr>
        <p:spPr>
          <a:xfrm>
            <a:off x="2319391" y="421509"/>
            <a:ext cx="6097712" cy="369332"/>
          </a:xfrm>
          <a:prstGeom prst="rect">
            <a:avLst/>
          </a:prstGeom>
          <a:noFill/>
        </p:spPr>
        <p:txBody>
          <a:bodyPr wrap="square">
            <a:spAutoFit/>
          </a:bodyPr>
          <a:lstStyle/>
          <a:p>
            <a:r>
              <a:rPr lang="en-US" b="1" dirty="0"/>
              <a:t>Slide 6 and 7 (Product) </a:t>
            </a:r>
            <a:endParaRPr lang="en-ZA" dirty="0"/>
          </a:p>
        </p:txBody>
      </p:sp>
    </p:spTree>
    <p:extLst>
      <p:ext uri="{BB962C8B-B14F-4D97-AF65-F5344CB8AC3E}">
        <p14:creationId xmlns:p14="http://schemas.microsoft.com/office/powerpoint/2010/main" val="403772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459999"/>
              </p:ext>
            </p:extLst>
          </p:nvPr>
        </p:nvGraphicFramePr>
        <p:xfrm>
          <a:off x="127388" y="104582"/>
          <a:ext cx="11491984" cy="6595321"/>
        </p:xfrm>
        <a:graphic>
          <a:graphicData uri="http://schemas.openxmlformats.org/drawingml/2006/table">
            <a:tbl>
              <a:tblPr firstRow="1" firstCol="1" bandRow="1">
                <a:tableStyleId>{5C22544A-7EE6-4342-B048-85BDC9FD1C3A}</a:tableStyleId>
              </a:tblPr>
              <a:tblGrid>
                <a:gridCol w="2702296">
                  <a:extLst>
                    <a:ext uri="{9D8B030D-6E8A-4147-A177-3AD203B41FA5}">
                      <a16:colId xmlns:a16="http://schemas.microsoft.com/office/drawing/2014/main" val="3778461270"/>
                    </a:ext>
                  </a:extLst>
                </a:gridCol>
                <a:gridCol w="2535911">
                  <a:extLst>
                    <a:ext uri="{9D8B030D-6E8A-4147-A177-3AD203B41FA5}">
                      <a16:colId xmlns:a16="http://schemas.microsoft.com/office/drawing/2014/main" val="3004655637"/>
                    </a:ext>
                  </a:extLst>
                </a:gridCol>
                <a:gridCol w="2771380">
                  <a:extLst>
                    <a:ext uri="{9D8B030D-6E8A-4147-A177-3AD203B41FA5}">
                      <a16:colId xmlns:a16="http://schemas.microsoft.com/office/drawing/2014/main" val="1843378467"/>
                    </a:ext>
                  </a:extLst>
                </a:gridCol>
                <a:gridCol w="3482397">
                  <a:extLst>
                    <a:ext uri="{9D8B030D-6E8A-4147-A177-3AD203B41FA5}">
                      <a16:colId xmlns:a16="http://schemas.microsoft.com/office/drawing/2014/main" val="1380123781"/>
                    </a:ext>
                  </a:extLst>
                </a:gridCol>
              </a:tblGrid>
              <a:tr h="2385335">
                <a:tc>
                  <a:txBody>
                    <a:bodyPr/>
                    <a:lstStyle/>
                    <a:p>
                      <a:pPr marL="457200">
                        <a:lnSpc>
                          <a:spcPct val="115000"/>
                        </a:lnSpc>
                        <a:spcAft>
                          <a:spcPts val="0"/>
                        </a:spcAft>
                        <a:tabLst>
                          <a:tab pos="270510" algn="l"/>
                        </a:tabLst>
                      </a:pPr>
                      <a:endParaRPr lang="en-GB" sz="1100" dirty="0">
                        <a:effectLst/>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endParaRPr lang="en-GB" sz="1100" dirty="0">
                        <a:solidFill>
                          <a:srgbClr val="FF0000"/>
                        </a:solidFill>
                        <a:effectLst/>
                        <a:highlight>
                          <a:srgbClr val="FFFF00"/>
                        </a:highlight>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endParaRPr lang="en-GB" sz="1100" dirty="0">
                        <a:solidFill>
                          <a:srgbClr val="FF0000"/>
                        </a:solidFill>
                        <a:effectLst/>
                        <a:highlight>
                          <a:srgbClr val="FFFF00"/>
                        </a:highlight>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dirty="0">
                          <a:solidFill>
                            <a:srgbClr val="FF0000"/>
                          </a:solidFill>
                          <a:effectLst/>
                          <a:highlight>
                            <a:srgbClr val="FFFF00"/>
                          </a:highlight>
                        </a:rPr>
                        <a:t>Table 1 – for a project</a:t>
                      </a:r>
                      <a:endParaRPr lang="en-GB" sz="1100" dirty="0">
                        <a:effectLst/>
                      </a:endParaRPr>
                    </a:p>
                    <a:p>
                      <a:pPr marL="457200">
                        <a:lnSpc>
                          <a:spcPct val="115000"/>
                        </a:lnSpc>
                        <a:spcAft>
                          <a:spcPts val="0"/>
                        </a:spcAft>
                        <a:tabLst>
                          <a:tab pos="270510" algn="l"/>
                        </a:tabLst>
                      </a:pPr>
                      <a:r>
                        <a:rPr lang="en-GB" sz="1100" dirty="0">
                          <a:effectLst/>
                        </a:rPr>
                        <a:t>Project milestones (decision-making points):</a:t>
                      </a: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(this example is for</a:t>
                      </a:r>
                      <a:r>
                        <a:rPr lang="en-GB" sz="1100" baseline="0" dirty="0">
                          <a:effectLst/>
                        </a:rPr>
                        <a:t> a educational project - workshops on “how to study for exams”) </a:t>
                      </a:r>
                      <a:endParaRPr lang="en-ZA" sz="1100" dirty="0">
                        <a:effectLst/>
                      </a:endParaRPr>
                    </a:p>
                    <a:p>
                      <a:pPr marL="457200">
                        <a:lnSpc>
                          <a:spcPct val="115000"/>
                        </a:lnSpc>
                        <a:spcAft>
                          <a:spcPts val="0"/>
                        </a:spcAf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Milestone 1</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For</a:t>
                      </a:r>
                      <a:r>
                        <a:rPr lang="en-GB" sz="1100" baseline="0" dirty="0">
                          <a:effectLst/>
                        </a:rPr>
                        <a:t> Example </a:t>
                      </a:r>
                      <a:endParaRPr lang="en-GB"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i="1" dirty="0">
                          <a:effectLst/>
                        </a:rPr>
                        <a:t>1 1. Identify facilitator(s)  </a:t>
                      </a:r>
                    </a:p>
                    <a:p>
                      <a:pPr marL="457200" marR="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i="1" dirty="0">
                          <a:effectLst/>
                        </a:rPr>
                        <a:t>1.2 Identify method to look for / students / parents / potential learners that may be interest in course</a:t>
                      </a:r>
                      <a:endParaRPr lang="en-ZA" sz="1100" i="1" dirty="0">
                        <a:effectLst/>
                      </a:endParaRPr>
                    </a:p>
                    <a:p>
                      <a:pPr marL="457200">
                        <a:lnSpc>
                          <a:spcPct val="115000"/>
                        </a:lnSpc>
                        <a:spcAft>
                          <a:spcPts val="0"/>
                        </a:spcAft>
                        <a:tabLst>
                          <a:tab pos="270510" algn="l"/>
                        </a:tabLst>
                      </a:pPr>
                      <a:r>
                        <a:rPr lang="en-GB" sz="1100" i="1" dirty="0">
                          <a:effectLst/>
                        </a:rPr>
                        <a:t>1.3</a:t>
                      </a:r>
                      <a:r>
                        <a:rPr lang="en-GB" sz="1100" i="1" baseline="0" dirty="0">
                          <a:effectLst/>
                        </a:rPr>
                        <a:t> Create online platform to host 1. info sessions 2. workshop</a:t>
                      </a:r>
                    </a:p>
                  </a:txBody>
                  <a:tcPr marL="36228" marR="36228" marT="0" marB="0"/>
                </a:tc>
                <a:tc>
                  <a:txBody>
                    <a:bodyPr/>
                    <a:lstStyle/>
                    <a:p>
                      <a:pPr marL="457200">
                        <a:lnSpc>
                          <a:spcPct val="115000"/>
                        </a:lnSpc>
                        <a:spcAft>
                          <a:spcPts val="0"/>
                        </a:spcAft>
                        <a:tabLst>
                          <a:tab pos="270510" algn="l"/>
                        </a:tabLst>
                      </a:pPr>
                      <a:r>
                        <a:rPr lang="en-GB" sz="1100" dirty="0">
                          <a:effectLst/>
                        </a:rPr>
                        <a:t>Milestone 2</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2.1</a:t>
                      </a:r>
                      <a:r>
                        <a:rPr lang="en-GB" sz="1100" baseline="0" dirty="0">
                          <a:effectLst/>
                        </a:rPr>
                        <a:t> </a:t>
                      </a:r>
                      <a:r>
                        <a:rPr lang="en-GB" sz="1100" dirty="0">
                          <a:effectLst/>
                        </a:rPr>
                        <a:t> Sign contracts with facilitators</a:t>
                      </a:r>
                    </a:p>
                    <a:p>
                      <a:pPr marL="457200" marR="0" indent="0" algn="l" defTabSz="914400" rtl="0" eaLnBrk="1" fontAlgn="auto" latinLnBrk="0" hangingPunct="1">
                        <a:lnSpc>
                          <a:spcPct val="115000"/>
                        </a:lnSpc>
                        <a:spcBef>
                          <a:spcPts val="0"/>
                        </a:spcBef>
                        <a:spcAft>
                          <a:spcPts val="0"/>
                        </a:spcAft>
                        <a:buClrTx/>
                        <a:buSzTx/>
                        <a:buFontTx/>
                        <a:buNone/>
                        <a:tabLst>
                          <a:tab pos="270510" algn="l"/>
                        </a:tabLst>
                        <a:defRPr/>
                      </a:pPr>
                      <a:r>
                        <a:rPr lang="en-ZA" sz="1100" dirty="0">
                          <a:effectLst/>
                        </a:rPr>
                        <a:t>2.2</a:t>
                      </a:r>
                      <a:r>
                        <a:rPr lang="en-ZA" sz="1100" baseline="0" dirty="0">
                          <a:effectLst/>
                        </a:rPr>
                        <a:t> Register business and see to it that Tax compliance is done</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2.3. Identify clients to market to</a:t>
                      </a:r>
                      <a:endParaRPr lang="en-ZA" sz="1100" dirty="0">
                        <a:effectLst/>
                      </a:endParaRPr>
                    </a:p>
                    <a:p>
                      <a:pPr marL="457200">
                        <a:lnSpc>
                          <a:spcPct val="115000"/>
                        </a:lnSpc>
                        <a:spcAft>
                          <a:spcPts val="0"/>
                        </a:spcAft>
                        <a:tabLst>
                          <a:tab pos="270510" algn="l"/>
                        </a:tabLst>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2.4 Online platform to host workshops in place </a:t>
                      </a:r>
                    </a:p>
                  </a:txBody>
                  <a:tcPr marL="36228" marR="36228" marT="0" marB="0"/>
                </a:tc>
                <a:tc>
                  <a:txBody>
                    <a:bodyPr/>
                    <a:lstStyle/>
                    <a:p>
                      <a:pPr marL="457200">
                        <a:lnSpc>
                          <a:spcPct val="115000"/>
                        </a:lnSpc>
                        <a:spcAft>
                          <a:spcPts val="0"/>
                        </a:spcAft>
                        <a:tabLst>
                          <a:tab pos="270510" algn="l"/>
                        </a:tabLst>
                      </a:pPr>
                      <a:r>
                        <a:rPr lang="en-GB" sz="1100" dirty="0">
                          <a:effectLst/>
                        </a:rPr>
                        <a:t>Milestone 3</a:t>
                      </a:r>
                      <a:endParaRPr lang="en-ZA" sz="1100" dirty="0">
                        <a:effectLst/>
                      </a:endParaRP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endParaRPr lang="en-GB" sz="1100" dirty="0">
                        <a:effectLst/>
                      </a:endParaRPr>
                    </a:p>
                    <a:p>
                      <a:pPr marL="457200" indent="0">
                        <a:lnSpc>
                          <a:spcPct val="115000"/>
                        </a:lnSpc>
                        <a:spcAft>
                          <a:spcPts val="0"/>
                        </a:spcAft>
                        <a:buNone/>
                        <a:tabLst>
                          <a:tab pos="270510" algn="l"/>
                        </a:tabLst>
                      </a:pPr>
                      <a:r>
                        <a:rPr lang="en-GB" sz="1100" dirty="0">
                          <a:effectLst/>
                        </a:rPr>
                        <a:t>3.1 Identify timelines to host workshops</a:t>
                      </a:r>
                    </a:p>
                    <a:p>
                      <a:pPr marL="457200" indent="0">
                        <a:lnSpc>
                          <a:spcPct val="115000"/>
                        </a:lnSpc>
                        <a:spcAft>
                          <a:spcPts val="0"/>
                        </a:spcAft>
                        <a:buNone/>
                        <a:tabLst>
                          <a:tab pos="270510" algn="l"/>
                        </a:tabLst>
                      </a:pP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3.2.</a:t>
                      </a:r>
                      <a:r>
                        <a:rPr lang="en-GB" sz="1100" baseline="0" dirty="0">
                          <a:effectLst/>
                        </a:rPr>
                        <a:t> Accounting system in place for payment to facilitators and payments by clients </a:t>
                      </a:r>
                      <a:r>
                        <a:rPr lang="en-ZA" sz="1100" baseline="0" dirty="0">
                          <a:effectLst/>
                        </a:rPr>
                        <a:t> </a:t>
                      </a:r>
                      <a:endParaRPr lang="en-ZA" sz="1100" dirty="0">
                        <a:effectLst/>
                      </a:endParaRPr>
                    </a:p>
                  </a:txBody>
                  <a:tcPr marL="36228" marR="36228" marT="0" marB="0"/>
                </a:tc>
                <a:extLst>
                  <a:ext uri="{0D108BD9-81ED-4DB2-BD59-A6C34878D82A}">
                    <a16:rowId xmlns:a16="http://schemas.microsoft.com/office/drawing/2014/main" val="4077957095"/>
                  </a:ext>
                </a:extLst>
              </a:tr>
              <a:tr h="1370393">
                <a:tc>
                  <a:txBody>
                    <a:bodyPr/>
                    <a:lstStyle/>
                    <a:p>
                      <a:pPr marL="457200">
                        <a:lnSpc>
                          <a:spcPct val="115000"/>
                        </a:lnSpc>
                        <a:spcAft>
                          <a:spcPts val="0"/>
                        </a:spcAft>
                        <a:tabLst>
                          <a:tab pos="270510" algn="l"/>
                        </a:tabLst>
                      </a:pPr>
                      <a:r>
                        <a:rPr lang="en-GB" sz="1100" dirty="0">
                          <a:effectLst/>
                        </a:rPr>
                        <a:t>Decision criteria for each milestone </a:t>
                      </a:r>
                      <a:endParaRPr lang="en-ZA" sz="1100" dirty="0">
                        <a:effectLst/>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Milestone 1 will be achieved once a method to identify facilitator(s) with credentials to present workshop(s) on how to study for exams and marketing strategy to find potential clients are determine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dirty="0">
                          <a:effectLst/>
                        </a:rPr>
                        <a:t>Milestone 2 will be achieved when discussion with facilitator(s) with credentials identified agree to discuss payment and times available to present workshop(s) and potential paying customers attend info sessions with facilitators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1000"/>
                        </a:spcAft>
                        <a:tabLst>
                          <a:tab pos="270510" algn="l"/>
                        </a:tabLst>
                      </a:pPr>
                      <a:r>
                        <a:rPr lang="en-GB" sz="1100" dirty="0">
                          <a:effectLst/>
                        </a:rPr>
                        <a:t>Milestone 3 Timetable -  Facilitators and Clients discussions to host workshop(S)</a:t>
                      </a:r>
                    </a:p>
                    <a:p>
                      <a:pPr marL="457200">
                        <a:lnSpc>
                          <a:spcPct val="115000"/>
                        </a:lnSpc>
                        <a:spcAft>
                          <a:spcPts val="1000"/>
                        </a:spcAft>
                        <a:tabLst>
                          <a:tab pos="27051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&amp; Feedback forms design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3586135658"/>
                  </a:ext>
                </a:extLst>
              </a:tr>
              <a:tr h="852702">
                <a:tc>
                  <a:txBody>
                    <a:bodyPr/>
                    <a:lstStyle/>
                    <a:p>
                      <a:pPr marL="457200">
                        <a:lnSpc>
                          <a:spcPct val="115000"/>
                        </a:lnSpc>
                        <a:spcAft>
                          <a:spcPts val="0"/>
                        </a:spcAft>
                        <a:tabLst>
                          <a:tab pos="270510" algn="l"/>
                        </a:tabLst>
                      </a:pPr>
                      <a:r>
                        <a:rPr lang="en-GB" sz="1100" dirty="0">
                          <a:effectLst/>
                        </a:rPr>
                        <a:t>Deliverable(s) per milestone.</a:t>
                      </a:r>
                      <a:endParaRPr lang="en-ZA" sz="1100" dirty="0">
                        <a:effectLst/>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Facilitator(s) with credentials are identified to present workshop(s) and potential paying customers are identified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Testing of online platform and fee per session discussions with facilitators;  Marketing to find clients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1000"/>
                        </a:spcAft>
                        <a:tabLst>
                          <a:tab pos="270510" algn="l"/>
                        </a:tabLst>
                      </a:pPr>
                      <a:r>
                        <a:rPr lang="en-GB" sz="1100" dirty="0">
                          <a:effectLst/>
                        </a:rPr>
                        <a:t>Accounting system in place for payments; registration of business; host workshop(s) with feedback system  </a:t>
                      </a:r>
                    </a:p>
                    <a:p>
                      <a:pPr marL="457200">
                        <a:lnSpc>
                          <a:spcPct val="115000"/>
                        </a:lnSpc>
                        <a:spcAft>
                          <a:spcPts val="100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4060679432"/>
                  </a:ext>
                </a:extLst>
              </a:tr>
              <a:tr h="1193282">
                <a:tc>
                  <a:txBody>
                    <a:bodyPr/>
                    <a:lstStyle/>
                    <a:p>
                      <a:pPr marL="457200">
                        <a:lnSpc>
                          <a:spcPct val="115000"/>
                        </a:lnSpc>
                        <a:spcAft>
                          <a:spcPts val="0"/>
                        </a:spcAft>
                        <a:tabLst>
                          <a:tab pos="270510" algn="l"/>
                        </a:tabLst>
                      </a:pPr>
                      <a:r>
                        <a:rPr lang="en-GB" sz="1100" dirty="0">
                          <a:effectLst/>
                        </a:rPr>
                        <a:t>Activities per milestone </a:t>
                      </a:r>
                      <a:endParaRPr lang="en-ZA" sz="1100" dirty="0">
                        <a:effectLst/>
                      </a:endParaRPr>
                    </a:p>
                  </a:txBody>
                  <a:tcPr marL="36228" marR="36228" marT="0" marB="0">
                    <a:solidFill>
                      <a:schemeClr val="accent6">
                        <a:lumMod val="60000"/>
                        <a:lumOff val="40000"/>
                      </a:schemeClr>
                    </a:solidFill>
                  </a:tcPr>
                </a:tc>
                <a:tc>
                  <a:txBody>
                    <a:bodyPr/>
                    <a:lstStyle/>
                    <a:p>
                      <a:pPr marL="457200">
                        <a:lnSpc>
                          <a:spcPct val="115000"/>
                        </a:lnSpc>
                        <a:spcAft>
                          <a:spcPts val="1000"/>
                        </a:spcAft>
                        <a:tabLst>
                          <a:tab pos="270510" algn="l"/>
                        </a:tabLst>
                      </a:pPr>
                      <a:r>
                        <a:rPr lang="en-GB" sz="1100" dirty="0">
                          <a:effectLst/>
                        </a:rPr>
                        <a:t>Marketing &amp; online platform creation </a:t>
                      </a:r>
                      <a:endParaRPr lang="en-ZA" sz="1100" dirty="0">
                        <a:effectLst/>
                      </a:endParaRPr>
                    </a:p>
                    <a:p>
                      <a:pPr>
                        <a:lnSpc>
                          <a:spcPct val="115000"/>
                        </a:lnSpc>
                        <a:spcAft>
                          <a:spcPts val="0"/>
                        </a:spcAft>
                      </a:pPr>
                      <a:r>
                        <a:rPr lang="en-GB" sz="1100" dirty="0">
                          <a:effectLst/>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1000"/>
                        </a:spcAft>
                        <a:tabLst>
                          <a:tab pos="270510" algn="l"/>
                        </a:tabLs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Marketing to find clients</a:t>
                      </a:r>
                      <a:r>
                        <a:rPr lang="en-ZA" sz="1100" baseline="0" dirty="0">
                          <a:effectLst/>
                          <a:latin typeface="Calibri" panose="020F0502020204030204" pitchFamily="34" charset="0"/>
                          <a:ea typeface="Times New Roman" panose="02020603050405020304" pitchFamily="18" charset="0"/>
                          <a:cs typeface="Times New Roman" panose="02020603050405020304" pitchFamily="18" charset="0"/>
                        </a:rPr>
                        <a:t> – clint sign –up form with payment system in place</a:t>
                      </a:r>
                      <a:endParaRPr lang="en-GB" sz="1100" dirty="0">
                        <a:effectLst/>
                      </a:endParaRPr>
                    </a:p>
                  </a:txBody>
                  <a:tcPr marL="36228" marR="36228" marT="0" marB="0"/>
                </a:tc>
                <a:tc>
                  <a:txBody>
                    <a:bodyPr/>
                    <a:lstStyle/>
                    <a:p>
                      <a:pPr>
                        <a:lnSpc>
                          <a:spcPct val="115000"/>
                        </a:lnSpc>
                        <a:spcAft>
                          <a:spcPts val="0"/>
                        </a:spcAft>
                      </a:pPr>
                      <a:r>
                        <a:rPr lang="en-GB" sz="1100" dirty="0">
                          <a:effectLst/>
                        </a:rPr>
                        <a:t>Appoint  accountant – receive payments; notify facilitators and participants of workshop(s) and host workshop(s) </a:t>
                      </a:r>
                    </a:p>
                    <a:p>
                      <a:pPr>
                        <a:lnSpc>
                          <a:spcPct val="115000"/>
                        </a:lnSpc>
                        <a:spcAft>
                          <a:spcPts val="0"/>
                        </a:spcAft>
                      </a:pPr>
                      <a:endParaRPr lang="en-GB" sz="1100" dirty="0">
                        <a:effectLst/>
                      </a:endParaRPr>
                    </a:p>
                    <a:p>
                      <a:pPr>
                        <a:lnSpc>
                          <a:spcPct val="115000"/>
                        </a:lnSpc>
                        <a:spcAft>
                          <a:spcPts val="0"/>
                        </a:spcAft>
                      </a:pPr>
                      <a:r>
                        <a:rPr lang="en-GB" sz="1100" dirty="0">
                          <a:effectLst/>
                        </a:rPr>
                        <a:t>(Start new table for Milestone 4 - implement suggestions obtained from complete feedback forms;  marketing for second round to find new clients)</a:t>
                      </a:r>
                      <a:endParaRPr lang="en-GB" sz="1100" baseline="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2785973725"/>
                  </a:ext>
                </a:extLst>
              </a:tr>
              <a:tr h="554637">
                <a:tc gridSpan="4">
                  <a:txBody>
                    <a:bodyPr/>
                    <a:lstStyle/>
                    <a:p>
                      <a:pPr marL="457200">
                        <a:lnSpc>
                          <a:spcPct val="115000"/>
                        </a:lnSpc>
                        <a:spcAft>
                          <a:spcPts val="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indent="0" algn="l" defTabSz="914400" rtl="0" eaLnBrk="1" fontAlgn="auto" latinLnBrk="0" hangingPunct="1">
                        <a:lnSpc>
                          <a:spcPct val="115000"/>
                        </a:lnSpc>
                        <a:spcBef>
                          <a:spcPts val="0"/>
                        </a:spcBef>
                        <a:spcAft>
                          <a:spcPts val="0"/>
                        </a:spcAft>
                        <a:buClrTx/>
                        <a:buSzTx/>
                        <a:buFontTx/>
                        <a:buNone/>
                        <a:tabLst>
                          <a:tab pos="270510" algn="l"/>
                        </a:tabLst>
                        <a:defRPr/>
                      </a:pPr>
                      <a:r>
                        <a:rPr lang="en-GB" sz="1400" dirty="0">
                          <a:solidFill>
                            <a:schemeClr val="tx1"/>
                          </a:solidFill>
                          <a:effectLst/>
                          <a:highlight>
                            <a:srgbClr val="FFFF00"/>
                          </a:highlight>
                        </a:rPr>
                        <a:t>This example is for</a:t>
                      </a:r>
                      <a:r>
                        <a:rPr lang="en-GB" sz="1400" baseline="0" dirty="0">
                          <a:solidFill>
                            <a:schemeClr val="tx1"/>
                          </a:solidFill>
                          <a:effectLst/>
                          <a:highlight>
                            <a:srgbClr val="FFFF00"/>
                          </a:highlight>
                        </a:rPr>
                        <a:t> a project</a:t>
                      </a:r>
                      <a:endParaRPr lang="en-ZA" sz="11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100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solidFill>
                      <a:schemeClr val="accent6">
                        <a:lumMod val="60000"/>
                        <a:lumOff val="40000"/>
                      </a:schemeClr>
                    </a:solidFill>
                  </a:tcPr>
                </a:tc>
                <a:tc hMerge="1">
                  <a:txBody>
                    <a:bodyPr/>
                    <a:lstStyle/>
                    <a:p>
                      <a:pPr marL="457200">
                        <a:lnSpc>
                          <a:spcPct val="115000"/>
                        </a:lnSpc>
                        <a:spcAft>
                          <a:spcPts val="0"/>
                        </a:spcAft>
                        <a:tabLst>
                          <a:tab pos="270510" algn="l"/>
                        </a:tabLs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hMerge="1">
                  <a:txBody>
                    <a:bodyPr/>
                    <a:lstStyle/>
                    <a:p>
                      <a:pPr marL="457200">
                        <a:lnSpc>
                          <a:spcPct val="115000"/>
                        </a:lnSpc>
                        <a:spcAft>
                          <a:spcPts val="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hMerge="1">
                  <a:txBody>
                    <a:bodyPr/>
                    <a:lstStyle/>
                    <a:p>
                      <a:pPr marL="457200">
                        <a:lnSpc>
                          <a:spcPct val="115000"/>
                        </a:lnSpc>
                        <a:spcAft>
                          <a:spcPts val="1000"/>
                        </a:spcAft>
                        <a:tabLst>
                          <a:tab pos="270510" algn="l"/>
                        </a:tabLst>
                      </a:pP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1269971475"/>
                  </a:ext>
                </a:extLst>
              </a:tr>
            </a:tbl>
          </a:graphicData>
        </a:graphic>
      </p:graphicFrame>
      <p:sp>
        <p:nvSpPr>
          <p:cNvPr id="5" name="Rectangle 1"/>
          <p:cNvSpPr>
            <a:spLocks noChangeArrowheads="1"/>
          </p:cNvSpPr>
          <p:nvPr/>
        </p:nvSpPr>
        <p:spPr bwMode="auto">
          <a:xfrm>
            <a:off x="-14146694" y="1690688"/>
            <a:ext cx="40040148"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69790" tIns="45720" rIns="91440" bIns="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FontTx/>
              <a:buAutoNum type="arabicPeriod"/>
              <a:tabLst>
                <a:tab pos="269875" algn="l"/>
              </a:tabLst>
            </a:pPr>
            <a:r>
              <a:rPr kumimoji="0" lang="en-GB" altLang="en-US" sz="1000" b="1" i="0" u="none" strike="noStrike" cap="none" normalizeH="0" baseline="0">
                <a:ln>
                  <a:noFill/>
                </a:ln>
                <a:solidFill>
                  <a:srgbClr val="FF0000"/>
                </a:solidFill>
                <a:effectLst/>
                <a:latin typeface="Arial" panose="020B0604020202020204" pitchFamily="34" charset="0"/>
                <a:cs typeface="Arial" panose="020B0604020202020204" pitchFamily="34" charset="0"/>
              </a:rPr>
              <a:t>Project plan and associated budget:</a:t>
            </a:r>
            <a:endParaRPr kumimoji="0" lang="en-GB" altLang="en-US"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r>
              <a:rPr kumimoji="0" lang="en-GB" altLang="en-US" sz="1000" b="0"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Complete the table below to plan for project milestones:</a:t>
            </a:r>
            <a:endParaRPr kumimoji="0" lang="en-ZA"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69875" algn="l"/>
              </a:tabLst>
            </a:pPr>
            <a:endParaRPr kumimoji="0" lang="en-ZA" altLang="en-US" sz="1800" b="0" i="0" u="none" strike="noStrike" cap="none" normalizeH="0" baseline="0">
              <a:ln>
                <a:noFill/>
              </a:ln>
              <a:solidFill>
                <a:schemeClr val="tx1"/>
              </a:solidFill>
              <a:effectLst/>
              <a:latin typeface="Arial" panose="020B0604020202020204" pitchFamily="34" charset="0"/>
            </a:endParaRPr>
          </a:p>
        </p:txBody>
      </p:sp>
      <p:sp>
        <p:nvSpPr>
          <p:cNvPr id="2" name="Footer Placeholder 1"/>
          <p:cNvSpPr>
            <a:spLocks noGrp="1"/>
          </p:cNvSpPr>
          <p:nvPr>
            <p:ph type="ftr" sz="quarter" idx="11"/>
          </p:nvPr>
        </p:nvSpPr>
        <p:spPr>
          <a:xfrm>
            <a:off x="4618004" y="6334778"/>
            <a:ext cx="6390654" cy="365125"/>
          </a:xfrm>
        </p:spPr>
        <p:txBody>
          <a:bodyPr/>
          <a:lstStyle/>
          <a:p>
            <a:r>
              <a:rPr lang="en-ZA" dirty="0"/>
              <a:t>CUT I-GYM Author E Conradie 2018 Update 2021 &amp; 2023 Power Point / Business plan TEMPLATE presentation – Table adapted from TIA Examples</a:t>
            </a:r>
          </a:p>
        </p:txBody>
      </p:sp>
      <p:sp>
        <p:nvSpPr>
          <p:cNvPr id="3" name="Slide Number Placeholder 2"/>
          <p:cNvSpPr>
            <a:spLocks noGrp="1"/>
          </p:cNvSpPr>
          <p:nvPr>
            <p:ph type="sldNum" sz="quarter" idx="12"/>
          </p:nvPr>
        </p:nvSpPr>
        <p:spPr/>
        <p:txBody>
          <a:bodyPr/>
          <a:lstStyle/>
          <a:p>
            <a:fld id="{3A13282A-35AE-4162-8F01-6922A22D3973}" type="slidenum">
              <a:rPr lang="en-ZA" smtClean="0"/>
              <a:t>12</a:t>
            </a:fld>
            <a:endParaRPr lang="en-ZA" dirty="0"/>
          </a:p>
        </p:txBody>
      </p:sp>
      <p:sp>
        <p:nvSpPr>
          <p:cNvPr id="7" name="TextBox 6">
            <a:extLst>
              <a:ext uri="{FF2B5EF4-FFF2-40B4-BE49-F238E27FC236}">
                <a16:creationId xmlns:a16="http://schemas.microsoft.com/office/drawing/2014/main" id="{A53F3295-12D4-B614-7696-50D121E9F6D0}"/>
              </a:ext>
            </a:extLst>
          </p:cNvPr>
          <p:cNvSpPr txBox="1"/>
          <p:nvPr/>
        </p:nvSpPr>
        <p:spPr>
          <a:xfrm>
            <a:off x="431073" y="136525"/>
            <a:ext cx="15045145" cy="369332"/>
          </a:xfrm>
          <a:prstGeom prst="rect">
            <a:avLst/>
          </a:prstGeom>
          <a:noFill/>
        </p:spPr>
        <p:txBody>
          <a:bodyPr wrap="square">
            <a:spAutoFit/>
          </a:bodyPr>
          <a:lstStyle/>
          <a:p>
            <a:r>
              <a:rPr lang="en-US" b="1" dirty="0"/>
              <a:t>Slide 6 and 7 (Product) </a:t>
            </a:r>
            <a:endParaRPr lang="en-ZA" dirty="0"/>
          </a:p>
        </p:txBody>
      </p:sp>
    </p:spTree>
    <p:extLst>
      <p:ext uri="{BB962C8B-B14F-4D97-AF65-F5344CB8AC3E}">
        <p14:creationId xmlns:p14="http://schemas.microsoft.com/office/powerpoint/2010/main" val="168895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8402956"/>
              </p:ext>
            </p:extLst>
          </p:nvPr>
        </p:nvGraphicFramePr>
        <p:xfrm>
          <a:off x="484095" y="1203173"/>
          <a:ext cx="11025734" cy="4479885"/>
        </p:xfrm>
        <a:graphic>
          <a:graphicData uri="http://schemas.openxmlformats.org/drawingml/2006/table">
            <a:tbl>
              <a:tblPr firstRow="1" firstCol="1" bandRow="1">
                <a:tableStyleId>{5C22544A-7EE6-4342-B048-85BDC9FD1C3A}</a:tableStyleId>
              </a:tblPr>
              <a:tblGrid>
                <a:gridCol w="3179189">
                  <a:extLst>
                    <a:ext uri="{9D8B030D-6E8A-4147-A177-3AD203B41FA5}">
                      <a16:colId xmlns:a16="http://schemas.microsoft.com/office/drawing/2014/main" val="1503383293"/>
                    </a:ext>
                  </a:extLst>
                </a:gridCol>
                <a:gridCol w="1518316">
                  <a:extLst>
                    <a:ext uri="{9D8B030D-6E8A-4147-A177-3AD203B41FA5}">
                      <a16:colId xmlns:a16="http://schemas.microsoft.com/office/drawing/2014/main" val="2725979918"/>
                    </a:ext>
                  </a:extLst>
                </a:gridCol>
                <a:gridCol w="1602914">
                  <a:extLst>
                    <a:ext uri="{9D8B030D-6E8A-4147-A177-3AD203B41FA5}">
                      <a16:colId xmlns:a16="http://schemas.microsoft.com/office/drawing/2014/main" val="2376464793"/>
                    </a:ext>
                  </a:extLst>
                </a:gridCol>
                <a:gridCol w="1532172">
                  <a:extLst>
                    <a:ext uri="{9D8B030D-6E8A-4147-A177-3AD203B41FA5}">
                      <a16:colId xmlns:a16="http://schemas.microsoft.com/office/drawing/2014/main" val="2357830673"/>
                    </a:ext>
                  </a:extLst>
                </a:gridCol>
                <a:gridCol w="1353371">
                  <a:extLst>
                    <a:ext uri="{9D8B030D-6E8A-4147-A177-3AD203B41FA5}">
                      <a16:colId xmlns:a16="http://schemas.microsoft.com/office/drawing/2014/main" val="2765451191"/>
                    </a:ext>
                  </a:extLst>
                </a:gridCol>
                <a:gridCol w="1839772">
                  <a:extLst>
                    <a:ext uri="{9D8B030D-6E8A-4147-A177-3AD203B41FA5}">
                      <a16:colId xmlns:a16="http://schemas.microsoft.com/office/drawing/2014/main" val="2520847717"/>
                    </a:ext>
                  </a:extLst>
                </a:gridCol>
              </a:tblGrid>
              <a:tr h="0">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endParaRPr lang="en-ZA" sz="1100" i="1" dirty="0">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0" algn="l" defTabSz="914400" rtl="0" eaLnBrk="1" fontAlgn="auto" latinLnBrk="0" hangingPunct="1">
                        <a:lnSpc>
                          <a:spcPct val="115000"/>
                        </a:lnSpc>
                        <a:spcBef>
                          <a:spcPts val="0"/>
                        </a:spcBef>
                        <a:spcAft>
                          <a:spcPts val="0"/>
                        </a:spcAft>
                        <a:buClrTx/>
                        <a:buSzTx/>
                        <a:buFontTx/>
                        <a:buNone/>
                        <a:tabLst>
                          <a:tab pos="270510" algn="l"/>
                        </a:tabLst>
                        <a:defRPr/>
                      </a:pPr>
                      <a:r>
                        <a:rPr lang="en-GB" sz="1100" dirty="0">
                          <a:solidFill>
                            <a:srgbClr val="FF0000"/>
                          </a:solidFill>
                          <a:effectLst/>
                          <a:highlight>
                            <a:srgbClr val="FFFF00"/>
                          </a:highlight>
                        </a:rPr>
                        <a:t>Table 2 – for a project</a:t>
                      </a:r>
                    </a:p>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r>
                        <a:rPr lang="en-GB" sz="1100" dirty="0">
                          <a:effectLst/>
                        </a:rPr>
                        <a:t>Activities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solidFill>
                      <a:schemeClr val="accent6">
                        <a:lumMod val="60000"/>
                        <a:lumOff val="40000"/>
                      </a:schemeClr>
                    </a:solidFill>
                  </a:tcPr>
                </a:tc>
                <a:tc>
                  <a:txBody>
                    <a:bodyPr/>
                    <a:lstStyle/>
                    <a:p>
                      <a:pPr marL="457200" algn="ctr">
                        <a:lnSpc>
                          <a:spcPct val="115000"/>
                        </a:lnSpc>
                        <a:spcAft>
                          <a:spcPts val="0"/>
                        </a:spcAft>
                        <a:tabLst>
                          <a:tab pos="270510" algn="l"/>
                        </a:tabLst>
                      </a:pPr>
                      <a:r>
                        <a:rPr lang="en-GB" sz="1100" dirty="0">
                          <a:effectLst/>
                        </a:rPr>
                        <a:t>Start Date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Activity duration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0"/>
                        </a:spcAft>
                        <a:tabLst>
                          <a:tab pos="270510" algn="l"/>
                        </a:tabLst>
                      </a:pPr>
                      <a:r>
                        <a:rPr lang="en-GB" sz="1100">
                          <a:effectLst/>
                        </a:rPr>
                        <a:t>Expected deliverables per activity</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0"/>
                        </a:spcAft>
                        <a:tabLst>
                          <a:tab pos="270510" algn="l"/>
                        </a:tabLst>
                      </a:pPr>
                      <a:r>
                        <a:rPr lang="en-GB" sz="1100">
                          <a:effectLst/>
                        </a:rPr>
                        <a:t>Person/Team Responsible</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a:effectLst/>
                        </a:rPr>
                        <a:t> </a:t>
                      </a:r>
                      <a:endParaRPr lang="en-ZA" sz="1100">
                        <a:effectLst/>
                      </a:endParaRPr>
                    </a:p>
                    <a:p>
                      <a:pPr marL="457200">
                        <a:lnSpc>
                          <a:spcPct val="115000"/>
                        </a:lnSpc>
                        <a:spcAft>
                          <a:spcPts val="1000"/>
                        </a:spcAft>
                        <a:tabLst>
                          <a:tab pos="270510" algn="l"/>
                        </a:tabLst>
                      </a:pPr>
                      <a:r>
                        <a:rPr lang="en-GB" sz="1100">
                          <a:effectLst/>
                        </a:rPr>
                        <a:t>Estimated cost of achieving activity</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590086916"/>
                  </a:ext>
                </a:extLst>
              </a:tr>
              <a:tr h="659342">
                <a:tc>
                  <a:txBody>
                    <a:bodyPr/>
                    <a:lstStyle/>
                    <a:p>
                      <a:pPr marL="457200">
                        <a:lnSpc>
                          <a:spcPct val="115000"/>
                        </a:lnSpc>
                        <a:spcAft>
                          <a:spcPts val="0"/>
                        </a:spcAft>
                        <a:tabLst>
                          <a:tab pos="270510" algn="l"/>
                        </a:tabLst>
                      </a:pPr>
                      <a:r>
                        <a:rPr lang="en-GB" sz="1100" u="sng" dirty="0">
                          <a:effectLst/>
                        </a:rPr>
                        <a:t>1.Milestone 1</a:t>
                      </a:r>
                      <a:endParaRPr lang="en-ZA" sz="1100" dirty="0">
                        <a:effectLst/>
                      </a:endParaRPr>
                    </a:p>
                    <a:p>
                      <a:pPr marL="457200">
                        <a:lnSpc>
                          <a:spcPct val="115000"/>
                        </a:lnSpc>
                        <a:spcAft>
                          <a:spcPts val="0"/>
                        </a:spcAft>
                        <a:tabLst>
                          <a:tab pos="270510" algn="l"/>
                        </a:tabLst>
                      </a:pPr>
                      <a:r>
                        <a:rPr lang="en-GB" sz="1100" dirty="0">
                          <a:effectLst/>
                        </a:rPr>
                        <a:t> (The milestone mentioned in previous table)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 </a:t>
                      </a:r>
                      <a:endParaRPr lang="en-ZA" sz="1100" dirty="0">
                        <a:effectLst/>
                      </a:endParaRPr>
                    </a:p>
                    <a:p>
                      <a:pPr marL="457200" algn="l">
                        <a:lnSpc>
                          <a:spcPct val="115000"/>
                        </a:lnSpc>
                        <a:spcAft>
                          <a:spcPts val="0"/>
                        </a:spcAft>
                        <a:tabLst>
                          <a:tab pos="270510" algn="l"/>
                        </a:tabLst>
                      </a:pPr>
                      <a:r>
                        <a:rPr lang="en-GB" sz="1100" dirty="0">
                          <a:effectLst/>
                        </a:rPr>
                        <a:t>01 February 2024</a:t>
                      </a:r>
                      <a:endParaRPr lang="en-ZA" sz="1100" dirty="0">
                        <a:effectLst/>
                      </a:endParaRPr>
                    </a:p>
                  </a:txBody>
                  <a:tcPr marL="36228" marR="36228" marT="0" marB="0"/>
                </a:tc>
                <a:tc>
                  <a:txBody>
                    <a:bodyPr/>
                    <a:lstStyle/>
                    <a:p>
                      <a:pPr marL="457200">
                        <a:lnSpc>
                          <a:spcPct val="115000"/>
                        </a:lnSpc>
                        <a:spcAft>
                          <a:spcPts val="0"/>
                        </a:spcAft>
                        <a:tabLst>
                          <a:tab pos="270510" algn="l"/>
                        </a:tabLst>
                      </a:pPr>
                      <a:r>
                        <a:rPr lang="en-GB" sz="1100" dirty="0">
                          <a:effectLst/>
                        </a:rPr>
                        <a:t/>
                      </a:r>
                      <a:br>
                        <a:rPr lang="en-GB" sz="1100" dirty="0">
                          <a:effectLst/>
                        </a:rPr>
                      </a:br>
                      <a:r>
                        <a:rPr lang="en-GB" sz="1100" dirty="0">
                          <a:effectLst/>
                        </a:rPr>
                        <a:t>6 Months </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28600" algn="l"/>
                        </a:tabLst>
                      </a:pPr>
                      <a:r>
                        <a:rPr lang="en-GB" sz="1100" dirty="0">
                          <a:effectLst/>
                        </a:rPr>
                        <a:t> </a:t>
                      </a:r>
                      <a:endParaRPr lang="en-ZA" sz="1100" dirty="0">
                        <a:effectLst/>
                      </a:endParaRPr>
                    </a:p>
                    <a:p>
                      <a:pPr marL="457200">
                        <a:lnSpc>
                          <a:spcPct val="115000"/>
                        </a:lnSpc>
                        <a:spcAft>
                          <a:spcPts val="0"/>
                        </a:spcAft>
                        <a:tabLst>
                          <a:tab pos="22860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a:lnSpc>
                          <a:spcPct val="115000"/>
                        </a:lnSpc>
                        <a:spcAft>
                          <a:spcPts val="0"/>
                        </a:spcAft>
                      </a:pPr>
                      <a:r>
                        <a:rPr lang="en-GB" sz="1100" dirty="0">
                          <a:effectLst/>
                        </a:rPr>
                        <a:t> </a:t>
                      </a:r>
                      <a:endParaRPr lang="en-ZA" sz="1100" dirty="0">
                        <a:effectLst/>
                      </a:endParaRPr>
                    </a:p>
                    <a:p>
                      <a:pPr>
                        <a:lnSpc>
                          <a:spcPct val="115000"/>
                        </a:lnSpc>
                        <a:spcAft>
                          <a:spcPts val="0"/>
                        </a:spcAft>
                      </a:pPr>
                      <a:r>
                        <a:rPr lang="en-GB" sz="1100" dirty="0">
                          <a:effectLst/>
                        </a:rPr>
                        <a:t>(1)  e.g., Secure funding</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tabLst>
                          <a:tab pos="270510" algn="l"/>
                        </a:tabLst>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e.g., Manager</a:t>
                      </a:r>
                    </a:p>
                  </a:txBody>
                  <a:tcPr marL="36228" marR="36228" marT="0" marB="0"/>
                </a:tc>
                <a:tc>
                  <a:txBody>
                    <a:bodyPr/>
                    <a:lstStyle/>
                    <a:p>
                      <a:pPr marL="457200" algn="just">
                        <a:lnSpc>
                          <a:spcPct val="115000"/>
                        </a:lnSpc>
                        <a:spcAft>
                          <a:spcPts val="0"/>
                        </a:spcAft>
                        <a:tabLst>
                          <a:tab pos="270510" algn="l"/>
                        </a:tabLst>
                      </a:pPr>
                      <a:r>
                        <a:rPr lang="en-GB" sz="1100" dirty="0">
                          <a:effectLst/>
                        </a:rPr>
                        <a:t/>
                      </a:r>
                      <a:br>
                        <a:rPr lang="en-GB" sz="1100" dirty="0">
                          <a:effectLst/>
                        </a:rPr>
                      </a:br>
                      <a:r>
                        <a:rPr lang="en-GB" sz="1100" dirty="0">
                          <a:effectLst/>
                        </a:rPr>
                        <a:t>e.g., R40 000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2743734594"/>
                  </a:ext>
                </a:extLst>
              </a:tr>
              <a:tr h="788242">
                <a:tc>
                  <a:txBody>
                    <a:bodyPr/>
                    <a:lstStyle/>
                    <a:p>
                      <a:pPr marL="457200">
                        <a:lnSpc>
                          <a:spcPct val="115000"/>
                        </a:lnSpc>
                        <a:spcAft>
                          <a:spcPts val="0"/>
                        </a:spcAft>
                        <a:tabLst>
                          <a:tab pos="270510" algn="l"/>
                        </a:tabLst>
                      </a:pPr>
                      <a:r>
                        <a:rPr lang="en-GB" sz="1100" u="sng" dirty="0">
                          <a:effectLst/>
                        </a:rPr>
                        <a:t>1.Milestone 2</a:t>
                      </a:r>
                      <a:endParaRPr lang="en-ZA" sz="1100" dirty="0">
                        <a:effectLst/>
                      </a:endParaRPr>
                    </a:p>
                    <a:p>
                      <a:pPr marL="457200">
                        <a:lnSpc>
                          <a:spcPct val="115000"/>
                        </a:lnSpc>
                        <a:spcAft>
                          <a:spcPts val="0"/>
                        </a:spcAft>
                        <a:tabLst>
                          <a:tab pos="270510" algn="l"/>
                        </a:tabLst>
                      </a:pPr>
                      <a:endParaRPr lang="en-ZA" sz="1100" dirty="0">
                        <a:effectLst/>
                      </a:endParaRPr>
                    </a:p>
                    <a:p>
                      <a:pPr marL="457200">
                        <a:lnSpc>
                          <a:spcPct val="115000"/>
                        </a:lnSpc>
                        <a:spcAft>
                          <a:spcPts val="0"/>
                        </a:spcAft>
                        <a:tabLst>
                          <a:tab pos="270510" algn="l"/>
                        </a:tabLst>
                      </a:pPr>
                      <a:r>
                        <a:rPr lang="en-GB" sz="1100" dirty="0">
                          <a:effectLst/>
                        </a:rPr>
                        <a:t>Start Business plan development</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01 July  2024</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r>
                      <a:br>
                        <a:rPr lang="en-GB" sz="1100" dirty="0">
                          <a:effectLst/>
                        </a:rPr>
                      </a:br>
                      <a:r>
                        <a:rPr lang="en-GB" sz="1100" dirty="0">
                          <a:effectLst/>
                        </a:rPr>
                        <a:t>   2 Months  </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endParaRPr>
                    </a:p>
                    <a:p>
                      <a:pPr marL="457200">
                        <a:lnSpc>
                          <a:spcPct val="115000"/>
                        </a:lnSpc>
                        <a:spcAft>
                          <a:spcPts val="0"/>
                        </a:spcAft>
                        <a:tabLst>
                          <a:tab pos="270510" algn="l"/>
                        </a:tabLst>
                      </a:pPr>
                      <a:r>
                        <a:rPr lang="en-GB" sz="1100" dirty="0">
                          <a:effectLst/>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spcAft>
                          <a:spcPts val="0"/>
                        </a:spcAft>
                        <a:tabLst>
                          <a:tab pos="270510" algn="l"/>
                        </a:tabLst>
                      </a:pPr>
                      <a:r>
                        <a:rPr lang="en-ZA" sz="1100" dirty="0">
                          <a:effectLst/>
                          <a:latin typeface="Calibri" panose="020F0502020204030204" pitchFamily="34" charset="0"/>
                          <a:ea typeface="Times New Roman" panose="02020603050405020304" pitchFamily="18" charset="0"/>
                          <a:cs typeface="Times New Roman" panose="02020603050405020304" pitchFamily="18" charset="0"/>
                        </a:rPr>
                        <a:t>e.g., Hire a reconstruction company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r>
                      <a:br>
                        <a:rPr lang="en-GB" sz="1100" dirty="0">
                          <a:effectLst/>
                        </a:rPr>
                      </a:br>
                      <a:r>
                        <a:rPr lang="en-GB" sz="1100" dirty="0">
                          <a:effectLst/>
                        </a:rPr>
                        <a:t>e.g., Founder with assistance of the i-Gym</a:t>
                      </a:r>
                      <a:endParaRPr lang="en-ZA" sz="1100" dirty="0">
                        <a:effectLst/>
                      </a:endParaRPr>
                    </a:p>
                  </a:txBody>
                  <a:tcPr marL="36228" marR="36228" marT="0" marB="0"/>
                </a:tc>
                <a:tc>
                  <a:txBody>
                    <a:bodyPr/>
                    <a:lstStyle/>
                    <a:p>
                      <a:pPr marL="457200" algn="just">
                        <a:lnSpc>
                          <a:spcPct val="115000"/>
                        </a:lnSpc>
                        <a:spcAft>
                          <a:spcPts val="1000"/>
                        </a:spcAft>
                        <a:tabLst>
                          <a:tab pos="270510" algn="l"/>
                        </a:tabLst>
                      </a:pPr>
                      <a:r>
                        <a:rPr lang="en-GB" sz="1100" dirty="0">
                          <a:effectLst/>
                        </a:rPr>
                        <a:t/>
                      </a:r>
                      <a:br>
                        <a:rPr lang="en-GB" sz="1100" dirty="0">
                          <a:effectLst/>
                        </a:rPr>
                      </a:br>
                      <a:r>
                        <a:rPr lang="en-GB" sz="1100" dirty="0">
                          <a:effectLst/>
                        </a:rPr>
                        <a:t>e.g., R10 000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3448949519"/>
                  </a:ext>
                </a:extLst>
              </a:tr>
              <a:tr h="1622004">
                <a:tc>
                  <a:txBody>
                    <a:bodyPr/>
                    <a:lstStyle/>
                    <a:p>
                      <a:pPr marL="457200">
                        <a:lnSpc>
                          <a:spcPct val="115000"/>
                        </a:lnSpc>
                        <a:spcAft>
                          <a:spcPts val="1000"/>
                        </a:spcAft>
                        <a:tabLst>
                          <a:tab pos="270510" algn="l"/>
                        </a:tabLst>
                      </a:pPr>
                      <a:r>
                        <a:rPr lang="en-GB" sz="1100" u="sng" dirty="0">
                          <a:effectLst/>
                        </a:rPr>
                        <a:t>1.Milestone 3</a:t>
                      </a:r>
                      <a:endParaRPr lang="en-ZA" sz="1100" dirty="0">
                        <a:effectLst/>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dirty="0">
                          <a:solidFill>
                            <a:schemeClr val="tx1"/>
                          </a:solidFill>
                          <a:effectLst/>
                          <a:highlight>
                            <a:srgbClr val="FFFF00"/>
                          </a:highlight>
                        </a:rPr>
                        <a:t>This example is for</a:t>
                      </a:r>
                      <a:r>
                        <a:rPr lang="en-GB" sz="1100" baseline="0" dirty="0">
                          <a:solidFill>
                            <a:schemeClr val="tx1"/>
                          </a:solidFill>
                          <a:effectLst/>
                          <a:highlight>
                            <a:srgbClr val="FFFF00"/>
                          </a:highlight>
                        </a:rPr>
                        <a:t> a project</a:t>
                      </a:r>
                      <a:endParaRPr lang="en-ZA" sz="1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ZA" sz="1100" dirty="0">
                        <a:effectLst/>
                      </a:endParaRPr>
                    </a:p>
                  </a:txBody>
                  <a:tcPr marL="36228" marR="36228" marT="0" marB="0">
                    <a:solidFill>
                      <a:schemeClr val="accent6">
                        <a:lumMod val="60000"/>
                        <a:lumOff val="40000"/>
                      </a:schemeClr>
                    </a:solidFill>
                  </a:tcPr>
                </a:tc>
                <a:tc>
                  <a:txBody>
                    <a:bodyPr/>
                    <a:lstStyle/>
                    <a:p>
                      <a:pPr marL="457200">
                        <a:lnSpc>
                          <a:spcPct val="115000"/>
                        </a:lnSpc>
                        <a:spcAft>
                          <a:spcPts val="0"/>
                        </a:spcAft>
                        <a:tabLst>
                          <a:tab pos="270510" algn="l"/>
                        </a:tabLst>
                      </a:pPr>
                      <a:r>
                        <a:rPr lang="en-GB" sz="1100" dirty="0">
                          <a:effectLst/>
                        </a:rPr>
                        <a:t>September 20..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r>
                        <a:rPr lang="en-GB" sz="1100" dirty="0">
                          <a:effectLst/>
                        </a:rPr>
                        <a:t/>
                      </a:r>
                      <a:br>
                        <a:rPr lang="en-GB" sz="1100" dirty="0">
                          <a:effectLst/>
                        </a:rPr>
                      </a:br>
                      <a:r>
                        <a:rPr lang="en-GB" sz="1100" dirty="0">
                          <a:effectLst/>
                        </a:rPr>
                        <a:t>   3 Months </a:t>
                      </a:r>
                      <a:endParaRPr lang="en-ZA" sz="1100" dirty="0">
                        <a:effectLst/>
                      </a:endParaRPr>
                    </a:p>
                    <a:p>
                      <a:pPr marL="457200">
                        <a:lnSpc>
                          <a:spcPct val="115000"/>
                        </a:lnSpc>
                        <a:spcAft>
                          <a:spcPts val="1000"/>
                        </a:spcAft>
                        <a:tabLst>
                          <a:tab pos="270510" algn="l"/>
                        </a:tabLst>
                      </a:pP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a:lnSpc>
                          <a:spcPct val="115000"/>
                        </a:lnSpc>
                        <a:spcAft>
                          <a:spcPts val="0"/>
                        </a:spcAft>
                      </a:pPr>
                      <a:r>
                        <a:rPr lang="en-GB" sz="1100" dirty="0">
                          <a:effectLst/>
                        </a:rPr>
                        <a:t>        </a:t>
                      </a:r>
                    </a:p>
                    <a:p>
                      <a:pPr>
                        <a:lnSpc>
                          <a:spcPct val="115000"/>
                        </a:lnSpc>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e.g., Hire Employees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tc>
                  <a:txBody>
                    <a:bodyPr/>
                    <a:lstStyle/>
                    <a:p>
                      <a:pPr marL="457200">
                        <a:lnSpc>
                          <a:spcPct val="115000"/>
                        </a:lnSpc>
                        <a:spcAft>
                          <a:spcPts val="0"/>
                        </a:spcAft>
                        <a:tabLst>
                          <a:tab pos="270510" algn="l"/>
                        </a:tabLst>
                      </a:pPr>
                      <a:endParaRPr lang="en-GB" sz="1100" dirty="0">
                        <a:effectLst/>
                      </a:endParaRPr>
                    </a:p>
                    <a:p>
                      <a:pPr marL="457200">
                        <a:lnSpc>
                          <a:spcPct val="115000"/>
                        </a:lnSpc>
                        <a:spcAft>
                          <a:spcPts val="0"/>
                        </a:spcAft>
                        <a:tabLst>
                          <a:tab pos="270510" algn="l"/>
                        </a:tabLst>
                      </a:pPr>
                      <a:endParaRPr lang="en-ZA" sz="1100" dirty="0">
                        <a:effectLst/>
                      </a:endParaRPr>
                    </a:p>
                    <a:p>
                      <a:pPr marL="457200">
                        <a:lnSpc>
                          <a:spcPct val="115000"/>
                        </a:lnSpc>
                        <a:spcAft>
                          <a:spcPts val="0"/>
                        </a:spcAft>
                        <a:tabLst>
                          <a:tab pos="270510" algn="l"/>
                        </a:tabLst>
                      </a:pPr>
                      <a:endParaRPr lang="en-ZA" sz="1100" dirty="0">
                        <a:effectLst/>
                      </a:endParaRPr>
                    </a:p>
                    <a:p>
                      <a:pPr marL="457200">
                        <a:lnSpc>
                          <a:spcPct val="115000"/>
                        </a:lnSpc>
                        <a:spcAft>
                          <a:spcPts val="0"/>
                        </a:spcAft>
                        <a:tabLst>
                          <a:tab pos="270510" algn="l"/>
                        </a:tabLst>
                      </a:pPr>
                      <a:endParaRPr lang="en-ZA" sz="1100" dirty="0">
                        <a:effectLst/>
                      </a:endParaRPr>
                    </a:p>
                    <a:p>
                      <a:pPr marL="457200">
                        <a:lnSpc>
                          <a:spcPct val="115000"/>
                        </a:lnSpc>
                        <a:spcAft>
                          <a:spcPts val="0"/>
                        </a:spcAft>
                        <a:tabLst>
                          <a:tab pos="270510" algn="l"/>
                        </a:tabLst>
                      </a:pPr>
                      <a:endParaRPr lang="en-ZA" sz="1100" dirty="0">
                        <a:effectLst/>
                      </a:endParaRPr>
                    </a:p>
                  </a:txBody>
                  <a:tcPr marL="36228" marR="36228" marT="0" marB="0"/>
                </a:tc>
                <a:tc>
                  <a:txBody>
                    <a:bodyPr/>
                    <a:lstStyle/>
                    <a:p>
                      <a:pPr marL="457200" algn="just">
                        <a:lnSpc>
                          <a:spcPct val="115000"/>
                        </a:lnSpc>
                        <a:spcAft>
                          <a:spcPts val="1000"/>
                        </a:spcAft>
                        <a:tabLst>
                          <a:tab pos="270510" algn="l"/>
                        </a:tabLst>
                      </a:pPr>
                      <a:r>
                        <a:rPr lang="en-GB" sz="1100" dirty="0">
                          <a:effectLst/>
                        </a:rPr>
                        <a:t/>
                      </a:r>
                      <a:br>
                        <a:rPr lang="en-GB" sz="1100" dirty="0">
                          <a:effectLst/>
                        </a:rPr>
                      </a:br>
                      <a:r>
                        <a:rPr lang="en-GB" sz="1100" dirty="0">
                          <a:effectLst/>
                        </a:rPr>
                        <a:t>e.g., R10 000</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228" marR="36228" marT="0" marB="0"/>
                </a:tc>
                <a:extLst>
                  <a:ext uri="{0D108BD9-81ED-4DB2-BD59-A6C34878D82A}">
                    <a16:rowId xmlns:a16="http://schemas.microsoft.com/office/drawing/2014/main" val="1891705261"/>
                  </a:ext>
                </a:extLst>
              </a:tr>
            </a:tbl>
          </a:graphicData>
        </a:graphic>
      </p:graphicFrame>
      <p:sp>
        <p:nvSpPr>
          <p:cNvPr id="2" name="Footer Placeholder 1"/>
          <p:cNvSpPr>
            <a:spLocks noGrp="1"/>
          </p:cNvSpPr>
          <p:nvPr>
            <p:ph type="ftr" sz="quarter" idx="11"/>
          </p:nvPr>
        </p:nvSpPr>
        <p:spPr>
          <a:xfrm>
            <a:off x="6493565" y="8503203"/>
            <a:ext cx="4114800" cy="365125"/>
          </a:xfrm>
        </p:spPr>
        <p:txBody>
          <a:bodyPr/>
          <a:lstStyle/>
          <a:p>
            <a:r>
              <a:rPr lang="en-ZA" dirty="0"/>
              <a:t>CUT I-GYM Author E Conradie 2018 Update 2021 Power Point / Business plan TEMPLATE presentation</a:t>
            </a:r>
          </a:p>
        </p:txBody>
      </p:sp>
      <p:sp>
        <p:nvSpPr>
          <p:cNvPr id="3" name="Slide Number Placeholder 2"/>
          <p:cNvSpPr>
            <a:spLocks noGrp="1"/>
          </p:cNvSpPr>
          <p:nvPr>
            <p:ph type="sldNum" sz="quarter" idx="12"/>
          </p:nvPr>
        </p:nvSpPr>
        <p:spPr/>
        <p:txBody>
          <a:bodyPr/>
          <a:lstStyle/>
          <a:p>
            <a:fld id="{3A13282A-35AE-4162-8F01-6922A22D3973}" type="slidenum">
              <a:rPr lang="en-ZA" smtClean="0"/>
              <a:t>13</a:t>
            </a:fld>
            <a:endParaRPr lang="en-ZA"/>
          </a:p>
        </p:txBody>
      </p:sp>
      <p:sp>
        <p:nvSpPr>
          <p:cNvPr id="6" name="TextBox 5">
            <a:extLst>
              <a:ext uri="{FF2B5EF4-FFF2-40B4-BE49-F238E27FC236}">
                <a16:creationId xmlns:a16="http://schemas.microsoft.com/office/drawing/2014/main" id="{2595A5B5-A423-335B-12D4-43539541B544}"/>
              </a:ext>
            </a:extLst>
          </p:cNvPr>
          <p:cNvSpPr txBox="1"/>
          <p:nvPr/>
        </p:nvSpPr>
        <p:spPr>
          <a:xfrm>
            <a:off x="2830286" y="6299703"/>
            <a:ext cx="6096000" cy="369332"/>
          </a:xfrm>
          <a:prstGeom prst="rect">
            <a:avLst/>
          </a:prstGeom>
          <a:noFill/>
        </p:spPr>
        <p:txBody>
          <a:bodyPr wrap="square">
            <a:spAutoFit/>
          </a:bodyPr>
          <a:lstStyle/>
          <a:p>
            <a:r>
              <a:rPr lang="en-ZA" sz="900" dirty="0">
                <a:solidFill>
                  <a:schemeClr val="bg1">
                    <a:lumMod val="85000"/>
                  </a:schemeClr>
                </a:solidFill>
              </a:rPr>
              <a:t>CUT I-GYM Author E Conradie 2018 Update 2021 &amp; 2023 Power Point / Business plan TEMPLATE presentation utilizing TIA tables</a:t>
            </a:r>
          </a:p>
        </p:txBody>
      </p:sp>
    </p:spTree>
    <p:extLst>
      <p:ext uri="{BB962C8B-B14F-4D97-AF65-F5344CB8AC3E}">
        <p14:creationId xmlns:p14="http://schemas.microsoft.com/office/powerpoint/2010/main" val="214302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A1FD-2962-CD24-4C3C-9FC7ABEC31C9}"/>
              </a:ext>
            </a:extLst>
          </p:cNvPr>
          <p:cNvSpPr>
            <a:spLocks noGrp="1"/>
          </p:cNvSpPr>
          <p:nvPr>
            <p:ph type="title"/>
          </p:nvPr>
        </p:nvSpPr>
        <p:spPr>
          <a:xfrm>
            <a:off x="838200" y="136526"/>
            <a:ext cx="10515600" cy="806904"/>
          </a:xfrm>
        </p:spPr>
        <p:txBody>
          <a:bodyPr>
            <a:noAutofit/>
          </a:bodyPr>
          <a:lstStyle/>
          <a:p>
            <a:pPr algn="ctr"/>
            <a:r>
              <a:rPr lang="en-GB" sz="3200" b="1" i="1" dirty="0">
                <a:latin typeface="+mn-lt"/>
              </a:rPr>
              <a:t>SLIDE 9</a:t>
            </a:r>
            <a:r>
              <a:rPr lang="en-GB" sz="3200" dirty="0">
                <a:latin typeface="+mn-lt"/>
              </a:rPr>
              <a:t/>
            </a:r>
            <a:br>
              <a:rPr lang="en-GB" sz="3200" dirty="0">
                <a:latin typeface="+mn-lt"/>
              </a:rPr>
            </a:br>
            <a:r>
              <a:rPr lang="en-GB" sz="3200" dirty="0">
                <a:latin typeface="+mn-lt"/>
              </a:rPr>
              <a:t>PROJECT TIMELINE Summary</a:t>
            </a:r>
            <a:endParaRPr lang="en-ZA" sz="3200" dirty="0">
              <a:latin typeface="+mn-lt"/>
            </a:endParaRPr>
          </a:p>
        </p:txBody>
      </p:sp>
      <p:sp>
        <p:nvSpPr>
          <p:cNvPr id="3" name="Content Placeholder 2">
            <a:extLst>
              <a:ext uri="{FF2B5EF4-FFF2-40B4-BE49-F238E27FC236}">
                <a16:creationId xmlns:a16="http://schemas.microsoft.com/office/drawing/2014/main" id="{ED7A023E-DB58-268D-91F6-3D6CC40E189F}"/>
              </a:ext>
            </a:extLst>
          </p:cNvPr>
          <p:cNvSpPr>
            <a:spLocks noGrp="1"/>
          </p:cNvSpPr>
          <p:nvPr>
            <p:ph idx="1"/>
          </p:nvPr>
        </p:nvSpPr>
        <p:spPr>
          <a:xfrm>
            <a:off x="624115" y="1071154"/>
            <a:ext cx="11103428" cy="5183029"/>
          </a:xfrm>
        </p:spPr>
        <p:txBody>
          <a:bodyPr/>
          <a:lstStyle/>
          <a:p>
            <a:pPr marL="0" indent="0">
              <a:buNone/>
            </a:pPr>
            <a:r>
              <a:rPr lang="en-GB" dirty="0"/>
              <a:t>Please fill these bubbles with your 2023/24/25 progress estimation</a:t>
            </a:r>
            <a:endParaRPr lang="en-ZA" dirty="0"/>
          </a:p>
        </p:txBody>
      </p:sp>
      <p:sp>
        <p:nvSpPr>
          <p:cNvPr id="4" name="Footer Placeholder 3">
            <a:extLst>
              <a:ext uri="{FF2B5EF4-FFF2-40B4-BE49-F238E27FC236}">
                <a16:creationId xmlns:a16="http://schemas.microsoft.com/office/drawing/2014/main" id="{7D821A88-6E3D-398A-135B-38D856168CD0}"/>
              </a:ext>
            </a:extLst>
          </p:cNvPr>
          <p:cNvSpPr>
            <a:spLocks noGrp="1"/>
          </p:cNvSpPr>
          <p:nvPr>
            <p:ph type="ftr" sz="quarter" idx="11"/>
          </p:nvPr>
        </p:nvSpPr>
        <p:spPr/>
        <p:txBody>
          <a:bodyPr/>
          <a:lstStyle/>
          <a:p>
            <a:r>
              <a:rPr lang="en-ZA" dirty="0"/>
              <a:t>CUT I-GYM Author E Conradie slide added  2023 Power Point / Business plan TEMPLATE </a:t>
            </a:r>
          </a:p>
        </p:txBody>
      </p:sp>
      <p:sp>
        <p:nvSpPr>
          <p:cNvPr id="5" name="Slide Number Placeholder 4">
            <a:extLst>
              <a:ext uri="{FF2B5EF4-FFF2-40B4-BE49-F238E27FC236}">
                <a16:creationId xmlns:a16="http://schemas.microsoft.com/office/drawing/2014/main" id="{1846D3E5-0D00-260C-C3B9-56CF28A9DDAC}"/>
              </a:ext>
            </a:extLst>
          </p:cNvPr>
          <p:cNvSpPr>
            <a:spLocks noGrp="1"/>
          </p:cNvSpPr>
          <p:nvPr>
            <p:ph type="sldNum" sz="quarter" idx="12"/>
          </p:nvPr>
        </p:nvSpPr>
        <p:spPr/>
        <p:txBody>
          <a:bodyPr/>
          <a:lstStyle/>
          <a:p>
            <a:fld id="{3A13282A-35AE-4162-8F01-6922A22D3973}" type="slidenum">
              <a:rPr lang="en-ZA" smtClean="0"/>
              <a:t>14</a:t>
            </a:fld>
            <a:endParaRPr lang="en-ZA"/>
          </a:p>
        </p:txBody>
      </p:sp>
      <p:sp>
        <p:nvSpPr>
          <p:cNvPr id="6" name="Rectangle: Rounded Corners 5">
            <a:extLst>
              <a:ext uri="{FF2B5EF4-FFF2-40B4-BE49-F238E27FC236}">
                <a16:creationId xmlns:a16="http://schemas.microsoft.com/office/drawing/2014/main" id="{866A84A3-2DF0-BC37-FF9A-16C63B8FE365}"/>
              </a:ext>
            </a:extLst>
          </p:cNvPr>
          <p:cNvSpPr/>
          <p:nvPr/>
        </p:nvSpPr>
        <p:spPr>
          <a:xfrm>
            <a:off x="1095707" y="1618479"/>
            <a:ext cx="2358571" cy="1280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p:txBody>
      </p:sp>
      <p:sp>
        <p:nvSpPr>
          <p:cNvPr id="7" name="Rectangle: Rounded Corners 6">
            <a:extLst>
              <a:ext uri="{FF2B5EF4-FFF2-40B4-BE49-F238E27FC236}">
                <a16:creationId xmlns:a16="http://schemas.microsoft.com/office/drawing/2014/main" id="{DAB8255B-B961-7B34-330C-6BF373D2DD7C}"/>
              </a:ext>
            </a:extLst>
          </p:cNvPr>
          <p:cNvSpPr/>
          <p:nvPr/>
        </p:nvSpPr>
        <p:spPr>
          <a:xfrm>
            <a:off x="3789483" y="1650829"/>
            <a:ext cx="2177143" cy="12687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a:p>
            <a:r>
              <a:rPr lang="en-GB" dirty="0"/>
              <a:t>:</a:t>
            </a:r>
            <a:endParaRPr lang="en-ZA" dirty="0"/>
          </a:p>
        </p:txBody>
      </p:sp>
      <p:sp>
        <p:nvSpPr>
          <p:cNvPr id="8" name="Rectangle: Rounded Corners 7">
            <a:extLst>
              <a:ext uri="{FF2B5EF4-FFF2-40B4-BE49-F238E27FC236}">
                <a16:creationId xmlns:a16="http://schemas.microsoft.com/office/drawing/2014/main" id="{175E0984-2AF8-F076-A150-9FF5BBB5CC74}"/>
              </a:ext>
            </a:extLst>
          </p:cNvPr>
          <p:cNvSpPr/>
          <p:nvPr/>
        </p:nvSpPr>
        <p:spPr>
          <a:xfrm>
            <a:off x="6301831" y="1650829"/>
            <a:ext cx="2220686" cy="1285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p:txBody>
      </p:sp>
      <p:sp>
        <p:nvSpPr>
          <p:cNvPr id="9" name="Rectangle: Rounded Corners 8">
            <a:extLst>
              <a:ext uri="{FF2B5EF4-FFF2-40B4-BE49-F238E27FC236}">
                <a16:creationId xmlns:a16="http://schemas.microsoft.com/office/drawing/2014/main" id="{4683B5A2-028D-83E6-025D-E8412373C8F9}"/>
              </a:ext>
            </a:extLst>
          </p:cNvPr>
          <p:cNvSpPr/>
          <p:nvPr/>
        </p:nvSpPr>
        <p:spPr>
          <a:xfrm>
            <a:off x="1467492" y="4727579"/>
            <a:ext cx="2358571" cy="132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a:p>
            <a:endParaRPr lang="en-ZA" dirty="0"/>
          </a:p>
        </p:txBody>
      </p:sp>
      <p:sp>
        <p:nvSpPr>
          <p:cNvPr id="10" name="Rectangle: Rounded Corners 9">
            <a:extLst>
              <a:ext uri="{FF2B5EF4-FFF2-40B4-BE49-F238E27FC236}">
                <a16:creationId xmlns:a16="http://schemas.microsoft.com/office/drawing/2014/main" id="{93DF5A34-8719-6147-E1FD-9214E15D9443}"/>
              </a:ext>
            </a:extLst>
          </p:cNvPr>
          <p:cNvSpPr/>
          <p:nvPr/>
        </p:nvSpPr>
        <p:spPr>
          <a:xfrm>
            <a:off x="3681190" y="3163178"/>
            <a:ext cx="2220686" cy="1346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p:txBody>
      </p:sp>
      <p:sp>
        <p:nvSpPr>
          <p:cNvPr id="11" name="Rectangle: Rounded Corners 10">
            <a:extLst>
              <a:ext uri="{FF2B5EF4-FFF2-40B4-BE49-F238E27FC236}">
                <a16:creationId xmlns:a16="http://schemas.microsoft.com/office/drawing/2014/main" id="{AC0B9A7F-FA8A-61A7-B81F-75D3602BC0E7}"/>
              </a:ext>
            </a:extLst>
          </p:cNvPr>
          <p:cNvSpPr/>
          <p:nvPr/>
        </p:nvSpPr>
        <p:spPr>
          <a:xfrm>
            <a:off x="6309964" y="3063974"/>
            <a:ext cx="2220686" cy="1285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p:txBody>
      </p:sp>
      <p:cxnSp>
        <p:nvCxnSpPr>
          <p:cNvPr id="15" name="Straight Arrow Connector 14">
            <a:extLst>
              <a:ext uri="{FF2B5EF4-FFF2-40B4-BE49-F238E27FC236}">
                <a16:creationId xmlns:a16="http://schemas.microsoft.com/office/drawing/2014/main" id="{1F500686-983A-F505-D83F-D27D378621C5}"/>
              </a:ext>
            </a:extLst>
          </p:cNvPr>
          <p:cNvCxnSpPr>
            <a:cxnSpLocks/>
            <a:stCxn id="6" idx="3"/>
            <a:endCxn id="7" idx="1"/>
          </p:cNvCxnSpPr>
          <p:nvPr/>
        </p:nvCxnSpPr>
        <p:spPr>
          <a:xfrm>
            <a:off x="3454278" y="2258923"/>
            <a:ext cx="335205" cy="26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D3BBC6-5970-35B4-EA9A-A8C54A50B195}"/>
              </a:ext>
            </a:extLst>
          </p:cNvPr>
          <p:cNvCxnSpPr>
            <a:cxnSpLocks/>
            <a:endCxn id="8" idx="1"/>
          </p:cNvCxnSpPr>
          <p:nvPr/>
        </p:nvCxnSpPr>
        <p:spPr>
          <a:xfrm>
            <a:off x="4639945" y="2293540"/>
            <a:ext cx="1661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80459C9-D4BD-DD80-8289-37424834F57C}"/>
              </a:ext>
            </a:extLst>
          </p:cNvPr>
          <p:cNvCxnSpPr>
            <a:cxnSpLocks/>
            <a:stCxn id="8" idx="2"/>
            <a:endCxn id="11" idx="0"/>
          </p:cNvCxnSpPr>
          <p:nvPr/>
        </p:nvCxnSpPr>
        <p:spPr>
          <a:xfrm>
            <a:off x="7412174" y="2936250"/>
            <a:ext cx="8133" cy="127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3B6A8B4-894C-B0B4-E486-9FC6434A7841}"/>
              </a:ext>
            </a:extLst>
          </p:cNvPr>
          <p:cNvCxnSpPr>
            <a:cxnSpLocks/>
          </p:cNvCxnSpPr>
          <p:nvPr/>
        </p:nvCxnSpPr>
        <p:spPr>
          <a:xfrm flipH="1">
            <a:off x="5966626" y="3738534"/>
            <a:ext cx="16618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C86D6FE-037D-E9BC-13E4-16D257CA4A3F}"/>
              </a:ext>
            </a:extLst>
          </p:cNvPr>
          <p:cNvCxnSpPr>
            <a:cxnSpLocks/>
          </p:cNvCxnSpPr>
          <p:nvPr/>
        </p:nvCxnSpPr>
        <p:spPr>
          <a:xfrm flipH="1">
            <a:off x="2848577" y="4159140"/>
            <a:ext cx="424525" cy="329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DFB1E8A-3D01-5003-025A-A1CF0E5E5718}"/>
              </a:ext>
            </a:extLst>
          </p:cNvPr>
          <p:cNvPicPr>
            <a:picLocks noChangeAspect="1"/>
          </p:cNvPicPr>
          <p:nvPr/>
        </p:nvPicPr>
        <p:blipFill>
          <a:blip r:embed="rId2"/>
          <a:stretch>
            <a:fillRect/>
          </a:stretch>
        </p:blipFill>
        <p:spPr>
          <a:xfrm>
            <a:off x="8963906" y="2095928"/>
            <a:ext cx="2323967" cy="1320229"/>
          </a:xfrm>
          <a:prstGeom prst="rect">
            <a:avLst/>
          </a:prstGeom>
        </p:spPr>
      </p:pic>
      <p:pic>
        <p:nvPicPr>
          <p:cNvPr id="20" name="Picture 19">
            <a:extLst>
              <a:ext uri="{FF2B5EF4-FFF2-40B4-BE49-F238E27FC236}">
                <a16:creationId xmlns:a16="http://schemas.microsoft.com/office/drawing/2014/main" id="{C4C22359-6E66-5FB2-5FF9-28326968DFE9}"/>
              </a:ext>
            </a:extLst>
          </p:cNvPr>
          <p:cNvPicPr>
            <a:picLocks noChangeAspect="1"/>
          </p:cNvPicPr>
          <p:nvPr/>
        </p:nvPicPr>
        <p:blipFill>
          <a:blip r:embed="rId3"/>
          <a:stretch>
            <a:fillRect/>
          </a:stretch>
        </p:blipFill>
        <p:spPr>
          <a:xfrm>
            <a:off x="8730498" y="3780890"/>
            <a:ext cx="3061795" cy="1592494"/>
          </a:xfrm>
          <a:prstGeom prst="rect">
            <a:avLst/>
          </a:prstGeom>
        </p:spPr>
      </p:pic>
      <p:sp>
        <p:nvSpPr>
          <p:cNvPr id="12" name="Rectangle: Rounded Corners 11">
            <a:extLst>
              <a:ext uri="{FF2B5EF4-FFF2-40B4-BE49-F238E27FC236}">
                <a16:creationId xmlns:a16="http://schemas.microsoft.com/office/drawing/2014/main" id="{0144A439-F411-15AF-F1EA-DF659F4B6EF5}"/>
              </a:ext>
            </a:extLst>
          </p:cNvPr>
          <p:cNvSpPr/>
          <p:nvPr/>
        </p:nvSpPr>
        <p:spPr>
          <a:xfrm>
            <a:off x="4956791" y="4688218"/>
            <a:ext cx="2358571" cy="132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Activity:</a:t>
            </a:r>
          </a:p>
          <a:p>
            <a:r>
              <a:rPr lang="en-GB" dirty="0"/>
              <a:t>Starting Date:</a:t>
            </a:r>
          </a:p>
          <a:p>
            <a:r>
              <a:rPr lang="en-GB" dirty="0"/>
              <a:t>Funding needed:</a:t>
            </a:r>
            <a:endParaRPr lang="en-ZA" dirty="0"/>
          </a:p>
        </p:txBody>
      </p:sp>
      <p:cxnSp>
        <p:nvCxnSpPr>
          <p:cNvPr id="23" name="Straight Arrow Connector 22">
            <a:extLst>
              <a:ext uri="{FF2B5EF4-FFF2-40B4-BE49-F238E27FC236}">
                <a16:creationId xmlns:a16="http://schemas.microsoft.com/office/drawing/2014/main" id="{5EF19401-300A-8A65-ABD1-7E766ED1BA86}"/>
              </a:ext>
            </a:extLst>
          </p:cNvPr>
          <p:cNvCxnSpPr>
            <a:cxnSpLocks/>
          </p:cNvCxnSpPr>
          <p:nvPr/>
        </p:nvCxnSpPr>
        <p:spPr>
          <a:xfrm>
            <a:off x="5975548" y="4181454"/>
            <a:ext cx="400561" cy="395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208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98" y="868979"/>
            <a:ext cx="8014977" cy="838524"/>
          </a:xfrm>
        </p:spPr>
        <p:txBody>
          <a:bodyPr>
            <a:normAutofit fontScale="90000"/>
          </a:bodyPr>
          <a:lstStyle/>
          <a:p>
            <a:r>
              <a:rPr lang="en-ZA" b="1" i="1" dirty="0">
                <a:latin typeface="Calibri" panose="020F0502020204030204" pitchFamily="34" charset="0"/>
                <a:ea typeface="Times New Roman" panose="02020603050405020304" pitchFamily="18" charset="0"/>
                <a:cs typeface="Times New Roman" panose="02020603050405020304" pitchFamily="18" charset="0"/>
              </a:rPr>
              <a:t>SLIDE 10</a:t>
            </a:r>
            <a:r>
              <a:rPr lang="en-ZA" dirty="0">
                <a:latin typeface="Calibri" panose="020F0502020204030204" pitchFamily="34" charset="0"/>
                <a:ea typeface="Times New Roman" panose="02020603050405020304" pitchFamily="18" charset="0"/>
                <a:cs typeface="Times New Roman" panose="02020603050405020304" pitchFamily="18" charset="0"/>
              </a:rPr>
              <a:t/>
            </a:r>
            <a:br>
              <a:rPr lang="en-ZA" dirty="0">
                <a:latin typeface="Calibri" panose="020F0502020204030204" pitchFamily="34" charset="0"/>
                <a:ea typeface="Times New Roman" panose="02020603050405020304" pitchFamily="18" charset="0"/>
                <a:cs typeface="Times New Roman" panose="02020603050405020304" pitchFamily="18" charset="0"/>
              </a:rPr>
            </a:br>
            <a:r>
              <a:rPr lang="en-ZA" dirty="0">
                <a:latin typeface="Calibri" panose="020F0502020204030204" pitchFamily="34" charset="0"/>
                <a:ea typeface="Times New Roman" panose="02020603050405020304" pitchFamily="18" charset="0"/>
                <a:cs typeface="Times New Roman" panose="02020603050405020304" pitchFamily="18" charset="0"/>
              </a:rPr>
              <a:t>The team and support and progress report (if applicable)</a:t>
            </a:r>
            <a:br>
              <a:rPr lang="en-ZA"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sp>
        <p:nvSpPr>
          <p:cNvPr id="3" name="Content Placeholder 2"/>
          <p:cNvSpPr>
            <a:spLocks noGrp="1"/>
          </p:cNvSpPr>
          <p:nvPr>
            <p:ph idx="1"/>
          </p:nvPr>
        </p:nvSpPr>
        <p:spPr>
          <a:xfrm>
            <a:off x="2081350" y="1825625"/>
            <a:ext cx="9272450" cy="4351338"/>
          </a:xfrm>
        </p:spPr>
        <p:txBody>
          <a:bodyPr>
            <a:normAutofit lnSpcReduction="10000"/>
          </a:bodyPr>
          <a:lstStyle/>
          <a:p>
            <a:pPr marL="457200"/>
            <a:r>
              <a:rPr lang="en-ZA" dirty="0">
                <a:ea typeface="Times New Roman" panose="02020603050405020304" pitchFamily="18" charset="0"/>
              </a:rPr>
              <a:t>The team – describe what will they do rather than giving them titles (Permission to used their names in this presentation must be done in writing and </a:t>
            </a:r>
            <a:r>
              <a:rPr lang="en-ZA" b="1" dirty="0">
                <a:ea typeface="Times New Roman" panose="02020603050405020304" pitchFamily="18" charset="0"/>
              </a:rPr>
              <a:t>do not add </a:t>
            </a:r>
            <a:r>
              <a:rPr lang="en-ZA" dirty="0">
                <a:ea typeface="Times New Roman" panose="02020603050405020304" pitchFamily="18" charset="0"/>
              </a:rPr>
              <a:t>their contact details!) </a:t>
            </a:r>
          </a:p>
          <a:p>
            <a:pPr marL="457200"/>
            <a:r>
              <a:rPr lang="en-ZA" dirty="0">
                <a:effectLst/>
                <a:ea typeface="Times New Roman" panose="02020603050405020304" pitchFamily="18" charset="0"/>
              </a:rPr>
              <a:t>List  </a:t>
            </a:r>
            <a:r>
              <a:rPr lang="en-ZA" dirty="0">
                <a:ea typeface="Times New Roman" panose="02020603050405020304" pitchFamily="18" charset="0"/>
              </a:rPr>
              <a:t>Mentors or Stakeholders involved  (CUT student or Staff Departments / UNITS at CUT / Industry / Government / Funding obtained)  </a:t>
            </a:r>
          </a:p>
          <a:p>
            <a:pPr marL="457200"/>
            <a:r>
              <a:rPr lang="en-ZA" b="1" dirty="0">
                <a:ea typeface="Times New Roman" panose="02020603050405020304" pitchFamily="18" charset="0"/>
              </a:rPr>
              <a:t>Good reviews if product is already on the market &amp; or prizes won or challenges participate in etc., emphasise those milestones listed already completed. This can be used for your 3min pitch</a:t>
            </a:r>
          </a:p>
          <a:p>
            <a:pPr indent="0">
              <a:buNone/>
            </a:pPr>
            <a:endParaRPr lang="en-ZA" dirty="0">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
        <p:nvSpPr>
          <p:cNvPr id="4" name="Footer Placeholder 3"/>
          <p:cNvSpPr>
            <a:spLocks noGrp="1"/>
          </p:cNvSpPr>
          <p:nvPr>
            <p:ph type="ftr" sz="quarter" idx="11"/>
          </p:nvPr>
        </p:nvSpPr>
        <p:spPr/>
        <p:txBody>
          <a:bodyPr/>
          <a:lstStyle/>
          <a:p>
            <a:r>
              <a:rPr lang="en-ZA" dirty="0"/>
              <a:t>CUT I-GYM Author E Conradie 2018 -2023 Power Point /  Business plan TEMPLATE </a:t>
            </a:r>
          </a:p>
        </p:txBody>
      </p:sp>
      <p:sp>
        <p:nvSpPr>
          <p:cNvPr id="5" name="Slide Number Placeholder 4"/>
          <p:cNvSpPr>
            <a:spLocks noGrp="1"/>
          </p:cNvSpPr>
          <p:nvPr>
            <p:ph type="sldNum" sz="quarter" idx="12"/>
          </p:nvPr>
        </p:nvSpPr>
        <p:spPr/>
        <p:txBody>
          <a:bodyPr/>
          <a:lstStyle/>
          <a:p>
            <a:fld id="{3A13282A-35AE-4162-8F01-6922A22D3973}" type="slidenum">
              <a:rPr lang="en-ZA" smtClean="0"/>
              <a:t>15</a:t>
            </a:fld>
            <a:endParaRPr lang="en-ZA"/>
          </a:p>
        </p:txBody>
      </p:sp>
      <p:sp>
        <p:nvSpPr>
          <p:cNvPr id="6" name="TextBox 5">
            <a:extLst>
              <a:ext uri="{FF2B5EF4-FFF2-40B4-BE49-F238E27FC236}">
                <a16:creationId xmlns:a16="http://schemas.microsoft.com/office/drawing/2014/main" id="{6B9DD14A-9C8B-4E07-A858-D9AA0CE8D08B}"/>
              </a:ext>
            </a:extLst>
          </p:cNvPr>
          <p:cNvSpPr txBox="1"/>
          <p:nvPr/>
        </p:nvSpPr>
        <p:spPr>
          <a:xfrm>
            <a:off x="541176" y="644747"/>
            <a:ext cx="1539551" cy="923330"/>
          </a:xfrm>
          <a:prstGeom prst="rect">
            <a:avLst/>
          </a:prstGeom>
          <a:noFill/>
        </p:spPr>
        <p:txBody>
          <a:bodyPr wrap="square" rtlCol="0">
            <a:spAutoFit/>
          </a:bodyPr>
          <a:lstStyle/>
          <a:p>
            <a:r>
              <a:rPr lang="en-US" dirty="0"/>
              <a:t>Add your logo here or info here</a:t>
            </a:r>
            <a:endParaRPr lang="en-ZA" dirty="0"/>
          </a:p>
        </p:txBody>
      </p:sp>
    </p:spTree>
    <p:extLst>
      <p:ext uri="{BB962C8B-B14F-4D97-AF65-F5344CB8AC3E}">
        <p14:creationId xmlns:p14="http://schemas.microsoft.com/office/powerpoint/2010/main" val="170028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i="1" dirty="0">
                <a:latin typeface="+mn-lt"/>
              </a:rPr>
              <a:t>End slide – leave presentation at this slide – if you run out of time – quickly scroll to this slide when saying thank you for the opportunity</a:t>
            </a:r>
          </a:p>
        </p:txBody>
      </p:sp>
      <p:sp>
        <p:nvSpPr>
          <p:cNvPr id="3" name="Content Placeholder 2"/>
          <p:cNvSpPr>
            <a:spLocks noGrp="1"/>
          </p:cNvSpPr>
          <p:nvPr>
            <p:ph idx="1"/>
          </p:nvPr>
        </p:nvSpPr>
        <p:spPr/>
        <p:txBody>
          <a:bodyPr>
            <a:normAutofit fontScale="85000" lnSpcReduction="20000"/>
          </a:bodyPr>
          <a:lstStyle/>
          <a:p>
            <a:endParaRPr lang="en-ZA" dirty="0"/>
          </a:p>
          <a:p>
            <a:pPr marL="0" indent="0" algn="ctr">
              <a:buNone/>
            </a:pPr>
            <a:r>
              <a:rPr lang="en-ZA" sz="1900" b="1" dirty="0"/>
              <a:t>Your name  (e.g. Lerato MOHAPI – Put your surname in capital letters)</a:t>
            </a:r>
          </a:p>
          <a:p>
            <a:pPr marL="0" indent="0" algn="ctr">
              <a:buNone/>
            </a:pPr>
            <a:r>
              <a:rPr lang="en-ZA" sz="1900" b="1" dirty="0"/>
              <a:t>Company name if available and registration number of company if available</a:t>
            </a:r>
          </a:p>
          <a:p>
            <a:pPr marL="0" indent="0" algn="ctr">
              <a:buNone/>
            </a:pPr>
            <a:r>
              <a:rPr lang="en-ZA" sz="1900" b="1" dirty="0"/>
              <a:t>        and list of partners or any information you want add not provided in previous slides</a:t>
            </a:r>
          </a:p>
          <a:p>
            <a:pPr marL="0" indent="0" algn="ctr">
              <a:buNone/>
            </a:pPr>
            <a:r>
              <a:rPr lang="en-ZA" sz="1900" b="1" dirty="0"/>
              <a:t>Your Contact details or rather if possible your Business contact details  </a:t>
            </a:r>
          </a:p>
          <a:p>
            <a:pPr marL="457200" lvl="1" indent="0" algn="ctr">
              <a:buNone/>
            </a:pPr>
            <a:r>
              <a:rPr lang="en-ZA" sz="1900" b="1" dirty="0"/>
              <a:t>Website / Twitter / Facebook / Instagram if available </a:t>
            </a:r>
          </a:p>
          <a:p>
            <a:pPr marL="457200" lvl="1" indent="0" algn="ctr">
              <a:buNone/>
            </a:pPr>
            <a:r>
              <a:rPr lang="en-ZA" sz="1900" b="1" dirty="0"/>
              <a:t>and if available to buy: Retail shops / Online website</a:t>
            </a:r>
          </a:p>
          <a:p>
            <a:pPr marL="457200" lvl="1" indent="0">
              <a:buNone/>
            </a:pPr>
            <a:endParaRPr lang="en-ZA" dirty="0"/>
          </a:p>
          <a:p>
            <a:pPr marL="457200" lvl="1" indent="0">
              <a:buNone/>
            </a:pPr>
            <a:r>
              <a:rPr lang="en-ZA" dirty="0">
                <a:solidFill>
                  <a:schemeClr val="accent4">
                    <a:lumMod val="75000"/>
                  </a:schemeClr>
                </a:solidFill>
              </a:rPr>
              <a:t>Then add something like this</a:t>
            </a:r>
            <a:r>
              <a:rPr lang="en-ZA" dirty="0">
                <a:solidFill>
                  <a:srgbClr val="FF0000"/>
                </a:solidFill>
              </a:rPr>
              <a:t>: </a:t>
            </a:r>
            <a:r>
              <a:rPr lang="en-ZA" dirty="0"/>
              <a:t>THANK YOU for your time and  thanks to the following partners:  and </a:t>
            </a:r>
            <a:r>
              <a:rPr lang="en-ZA" i="1" dirty="0"/>
              <a:t>Name those companies / institutions assisting (e.g. idea GYM , CUT Innovation Services, FabLab, FDC, DESTEA, others) </a:t>
            </a:r>
            <a:r>
              <a:rPr lang="en-ZA" i="1" dirty="0">
                <a:solidFill>
                  <a:schemeClr val="accent4">
                    <a:lumMod val="75000"/>
                  </a:schemeClr>
                </a:solidFill>
              </a:rPr>
              <a:t>– you hope that question will be asked from this list ( e.g. How did CUT helped you?) if you had to skip the previous slide due to a lack of time</a:t>
            </a:r>
          </a:p>
          <a:p>
            <a:pPr marL="457200" lvl="1" indent="0">
              <a:buNone/>
            </a:pPr>
            <a:endParaRPr lang="en-ZA" i="1" dirty="0">
              <a:solidFill>
                <a:schemeClr val="accent4">
                  <a:lumMod val="75000"/>
                </a:schemeClr>
              </a:solidFill>
            </a:endParaRPr>
          </a:p>
          <a:p>
            <a:pPr marL="457200" lvl="1" indent="0">
              <a:buNone/>
            </a:pPr>
            <a:r>
              <a:rPr lang="en-ZA" i="1" dirty="0">
                <a:solidFill>
                  <a:schemeClr val="accent4">
                    <a:lumMod val="75000"/>
                  </a:schemeClr>
                </a:solidFill>
              </a:rPr>
              <a:t>Add how, where what when </a:t>
            </a:r>
            <a:r>
              <a:rPr lang="en-ZA" b="1" i="1" dirty="0">
                <a:solidFill>
                  <a:schemeClr val="accent4">
                    <a:lumMod val="75000"/>
                  </a:schemeClr>
                </a:solidFill>
              </a:rPr>
              <a:t>punchline</a:t>
            </a:r>
            <a:r>
              <a:rPr lang="en-ZA" i="1" dirty="0">
                <a:solidFill>
                  <a:schemeClr val="accent4">
                    <a:lumMod val="75000"/>
                  </a:schemeClr>
                </a:solidFill>
              </a:rPr>
              <a:t> of the 1min pitch slide again here to make people remember you!</a:t>
            </a:r>
          </a:p>
        </p:txBody>
      </p:sp>
      <p:sp>
        <p:nvSpPr>
          <p:cNvPr id="4" name="Footer Placeholder 3"/>
          <p:cNvSpPr>
            <a:spLocks noGrp="1"/>
          </p:cNvSpPr>
          <p:nvPr>
            <p:ph type="ftr" sz="quarter" idx="11"/>
          </p:nvPr>
        </p:nvSpPr>
        <p:spPr/>
        <p:txBody>
          <a:bodyPr/>
          <a:lstStyle/>
          <a:p>
            <a:r>
              <a:rPr lang="en-ZA" dirty="0"/>
              <a:t>CUT I-GYM Author E Conradie 2018 – 2023 Power Point /  Business plan TEMPLATE </a:t>
            </a:r>
          </a:p>
        </p:txBody>
      </p:sp>
      <p:sp>
        <p:nvSpPr>
          <p:cNvPr id="5" name="Slide Number Placeholder 4"/>
          <p:cNvSpPr>
            <a:spLocks noGrp="1"/>
          </p:cNvSpPr>
          <p:nvPr>
            <p:ph type="sldNum" sz="quarter" idx="12"/>
          </p:nvPr>
        </p:nvSpPr>
        <p:spPr/>
        <p:txBody>
          <a:bodyPr/>
          <a:lstStyle/>
          <a:p>
            <a:fld id="{3A13282A-35AE-4162-8F01-6922A22D3973}" type="slidenum">
              <a:rPr lang="en-ZA" smtClean="0"/>
              <a:t>16</a:t>
            </a:fld>
            <a:endParaRPr lang="en-ZA" dirty="0"/>
          </a:p>
        </p:txBody>
      </p:sp>
    </p:spTree>
    <p:extLst>
      <p:ext uri="{BB962C8B-B14F-4D97-AF65-F5344CB8AC3E}">
        <p14:creationId xmlns:p14="http://schemas.microsoft.com/office/powerpoint/2010/main" val="1877776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9D72-3261-4C3D-A690-C0445C65DB13}"/>
              </a:ext>
            </a:extLst>
          </p:cNvPr>
          <p:cNvSpPr>
            <a:spLocks noGrp="1"/>
          </p:cNvSpPr>
          <p:nvPr>
            <p:ph type="title"/>
          </p:nvPr>
        </p:nvSpPr>
        <p:spPr>
          <a:xfrm>
            <a:off x="838200" y="365125"/>
            <a:ext cx="10515600" cy="1862260"/>
          </a:xfrm>
        </p:spPr>
        <p:txBody>
          <a:bodyPr>
            <a:normAutofit fontScale="90000"/>
          </a:bodyPr>
          <a:lstStyle/>
          <a:p>
            <a:r>
              <a:rPr lang="en-US" dirty="0"/>
              <a:t/>
            </a:r>
            <a:br>
              <a:rPr lang="en-US" dirty="0"/>
            </a:br>
            <a:r>
              <a:rPr lang="en-US" b="1" i="1" dirty="0"/>
              <a:t>Advice from </a:t>
            </a:r>
            <a:r>
              <a:rPr lang="en-US" i="1" dirty="0"/>
              <a:t/>
            </a:r>
            <a:br>
              <a:rPr lang="en-US" i="1" dirty="0"/>
            </a:br>
            <a:r>
              <a:rPr lang="en-US" i="1" dirty="0"/>
              <a:t>Prof Seeram Ramakrishna, </a:t>
            </a:r>
            <a:r>
              <a:rPr lang="en-US" i="1" dirty="0" err="1"/>
              <a:t>FREng</a:t>
            </a:r>
            <a:endParaRPr lang="en-US" i="1" dirty="0"/>
          </a:p>
        </p:txBody>
      </p:sp>
      <p:sp>
        <p:nvSpPr>
          <p:cNvPr id="3" name="Content Placeholder 2">
            <a:extLst>
              <a:ext uri="{FF2B5EF4-FFF2-40B4-BE49-F238E27FC236}">
                <a16:creationId xmlns:a16="http://schemas.microsoft.com/office/drawing/2014/main" id="{D1F23D5C-E058-44EB-931A-80DCD0DA9B82}"/>
              </a:ext>
            </a:extLst>
          </p:cNvPr>
          <p:cNvSpPr>
            <a:spLocks noGrp="1"/>
          </p:cNvSpPr>
          <p:nvPr>
            <p:ph idx="1"/>
          </p:nvPr>
        </p:nvSpPr>
        <p:spPr>
          <a:xfrm>
            <a:off x="838200" y="2773017"/>
            <a:ext cx="10515600" cy="3221383"/>
          </a:xfrm>
        </p:spPr>
        <p:txBody>
          <a:bodyPr/>
          <a:lstStyle/>
          <a:p>
            <a:endParaRPr lang="en-US" i="1" dirty="0"/>
          </a:p>
          <a:p>
            <a:r>
              <a:rPr lang="en-US" i="1" dirty="0"/>
              <a:t>Validate the idea - know the competitors; business worthiness; find mentors and get it done</a:t>
            </a:r>
          </a:p>
          <a:p>
            <a:r>
              <a:rPr lang="en-US" i="1" dirty="0"/>
              <a:t>Story telling – Why this invention/project important? </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69EE4FE-1AC0-429C-894D-80A462858104}"/>
              </a:ext>
            </a:extLst>
          </p:cNvPr>
          <p:cNvSpPr>
            <a:spLocks noGrp="1"/>
          </p:cNvSpPr>
          <p:nvPr>
            <p:ph type="ftr" sz="quarter" idx="11"/>
          </p:nvPr>
        </p:nvSpPr>
        <p:spPr/>
        <p:txBody>
          <a:bodyPr/>
          <a:lstStyle/>
          <a:p>
            <a:r>
              <a:rPr lang="en-ZA" dirty="0"/>
              <a:t>CUT I-GYM Author E Conradie 2018 – 2023 Power Point / Business plan TEMPLATE presentation </a:t>
            </a:r>
          </a:p>
        </p:txBody>
      </p:sp>
      <p:sp>
        <p:nvSpPr>
          <p:cNvPr id="5" name="Slide Number Placeholder 4">
            <a:extLst>
              <a:ext uri="{FF2B5EF4-FFF2-40B4-BE49-F238E27FC236}">
                <a16:creationId xmlns:a16="http://schemas.microsoft.com/office/drawing/2014/main" id="{FCCFF296-B53B-4D7A-AFB0-C5A2A12732E6}"/>
              </a:ext>
            </a:extLst>
          </p:cNvPr>
          <p:cNvSpPr>
            <a:spLocks noGrp="1"/>
          </p:cNvSpPr>
          <p:nvPr>
            <p:ph type="sldNum" sz="quarter" idx="12"/>
          </p:nvPr>
        </p:nvSpPr>
        <p:spPr/>
        <p:txBody>
          <a:bodyPr/>
          <a:lstStyle/>
          <a:p>
            <a:fld id="{3A13282A-35AE-4162-8F01-6922A22D3973}" type="slidenum">
              <a:rPr lang="en-ZA" smtClean="0"/>
              <a:t>17</a:t>
            </a:fld>
            <a:endParaRPr lang="en-ZA" dirty="0"/>
          </a:p>
        </p:txBody>
      </p:sp>
      <p:pic>
        <p:nvPicPr>
          <p:cNvPr id="6" name="Picture 5">
            <a:extLst>
              <a:ext uri="{FF2B5EF4-FFF2-40B4-BE49-F238E27FC236}">
                <a16:creationId xmlns:a16="http://schemas.microsoft.com/office/drawing/2014/main" id="{721A347C-59C8-4866-A096-7D4CAF897DAC}"/>
              </a:ext>
            </a:extLst>
          </p:cNvPr>
          <p:cNvPicPr>
            <a:picLocks noChangeAspect="1"/>
          </p:cNvPicPr>
          <p:nvPr/>
        </p:nvPicPr>
        <p:blipFill>
          <a:blip r:embed="rId2"/>
          <a:stretch>
            <a:fillRect/>
          </a:stretch>
        </p:blipFill>
        <p:spPr>
          <a:xfrm>
            <a:off x="8429031" y="290147"/>
            <a:ext cx="1553169" cy="1862260"/>
          </a:xfrm>
          <a:prstGeom prst="rect">
            <a:avLst/>
          </a:prstGeom>
        </p:spPr>
      </p:pic>
    </p:spTree>
    <p:extLst>
      <p:ext uri="{BB962C8B-B14F-4D97-AF65-F5344CB8AC3E}">
        <p14:creationId xmlns:p14="http://schemas.microsoft.com/office/powerpoint/2010/main" val="411730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C1DB-A164-4910-9FC6-44E6B3B0F7CE}"/>
              </a:ext>
            </a:extLst>
          </p:cNvPr>
          <p:cNvSpPr>
            <a:spLocks noGrp="1"/>
          </p:cNvSpPr>
          <p:nvPr>
            <p:ph type="ctrTitle"/>
          </p:nvPr>
        </p:nvSpPr>
        <p:spPr>
          <a:xfrm>
            <a:off x="1244081" y="2139401"/>
            <a:ext cx="10596465" cy="977024"/>
          </a:xfrm>
        </p:spPr>
        <p:txBody>
          <a:bodyPr>
            <a:normAutofit/>
          </a:bodyPr>
          <a:lstStyle/>
          <a:p>
            <a:r>
              <a:rPr lang="en-US" i="1" dirty="0" err="1"/>
              <a:t>i</a:t>
            </a:r>
            <a:r>
              <a:rPr lang="en-US" i="1" dirty="0"/>
              <a:t>-GYM Innovation Challenges (IC)</a:t>
            </a:r>
            <a:endParaRPr lang="en-ZA" i="1" dirty="0"/>
          </a:p>
        </p:txBody>
      </p:sp>
      <p:sp>
        <p:nvSpPr>
          <p:cNvPr id="3" name="Subtitle 2">
            <a:extLst>
              <a:ext uri="{FF2B5EF4-FFF2-40B4-BE49-F238E27FC236}">
                <a16:creationId xmlns:a16="http://schemas.microsoft.com/office/drawing/2014/main" id="{998F0523-7967-464F-9D62-38192FA80286}"/>
              </a:ext>
            </a:extLst>
          </p:cNvPr>
          <p:cNvSpPr>
            <a:spLocks noGrp="1"/>
          </p:cNvSpPr>
          <p:nvPr>
            <p:ph type="subTitle" idx="1"/>
          </p:nvPr>
        </p:nvSpPr>
        <p:spPr>
          <a:xfrm>
            <a:off x="4394718" y="6083559"/>
            <a:ext cx="3993502" cy="382555"/>
          </a:xfrm>
        </p:spPr>
        <p:txBody>
          <a:bodyPr>
            <a:normAutofit fontScale="85000" lnSpcReduction="20000"/>
          </a:bodyPr>
          <a:lstStyle/>
          <a:p>
            <a:pPr lvl="0" eaLnBrk="0" fontAlgn="base" hangingPunct="0">
              <a:lnSpc>
                <a:spcPct val="100000"/>
              </a:lnSpc>
              <a:spcBef>
                <a:spcPct val="0"/>
              </a:spcBef>
              <a:spcAft>
                <a:spcPct val="0"/>
              </a:spcAft>
            </a:pPr>
            <a:r>
              <a:rPr lang="en-ZA" altLang="en-US" sz="1300" dirty="0" bmk="_Hlk67491784">
                <a:latin typeface="Arial" panose="020B0604020202020204" pitchFamily="34" charset="0"/>
                <a:ea typeface="Calibri" panose="020F0502020204030204" pitchFamily="34" charset="0"/>
                <a:cs typeface="Arial" panose="020B0604020202020204" pitchFamily="34" charset="0"/>
                <a:hlinkClick r:id="rId2"/>
              </a:rPr>
              <a:t>https://www.cut.ac.za/idea-generator</a:t>
            </a:r>
            <a:endParaRPr lang="en-ZA" altLang="en-US" sz="1300" dirty="0" bmk="_Hlk67491784">
              <a:latin typeface="Arial" panose="020B0604020202020204" pitchFamily="34" charset="0"/>
              <a:ea typeface="Calibri" panose="020F0502020204030204" pitchFamily="34" charset="0"/>
              <a:cs typeface="Arial" panose="020B0604020202020204" pitchFamily="34" charset="0"/>
              <a:hlinkClick r:id="rId3"/>
            </a:endParaRPr>
          </a:p>
          <a:p>
            <a:pPr lvl="0" eaLnBrk="0" fontAlgn="base" hangingPunct="0">
              <a:lnSpc>
                <a:spcPct val="100000"/>
              </a:lnSpc>
              <a:spcBef>
                <a:spcPct val="0"/>
              </a:spcBef>
              <a:spcAft>
                <a:spcPct val="0"/>
              </a:spcAft>
            </a:pPr>
            <a:r>
              <a:rPr lang="en-ZA" altLang="en-US" sz="1300" dirty="0" bmk="_Hlk67491784">
                <a:latin typeface="Arial" panose="020B0604020202020204" pitchFamily="34" charset="0"/>
                <a:ea typeface="Calibri" panose="020F0502020204030204" pitchFamily="34" charset="0"/>
                <a:cs typeface="Arial" panose="020B0604020202020204" pitchFamily="34" charset="0"/>
                <a:hlinkClick r:id="rId3"/>
              </a:rPr>
              <a:t>ideagenerator@cut.ac.za</a:t>
            </a:r>
            <a:r>
              <a:rPr lang="en-ZA" altLang="en-US" sz="1300" dirty="0">
                <a:latin typeface="Arial" panose="020B0604020202020204" pitchFamily="34" charset="0"/>
                <a:cs typeface="Arial" panose="020B0604020202020204" pitchFamily="34" charset="0"/>
              </a:rPr>
              <a:t> </a:t>
            </a:r>
          </a:p>
          <a:p>
            <a:endParaRPr lang="en-ZA" dirty="0"/>
          </a:p>
        </p:txBody>
      </p:sp>
      <p:sp>
        <p:nvSpPr>
          <p:cNvPr id="5" name="Slide Number Placeholder 4">
            <a:extLst>
              <a:ext uri="{FF2B5EF4-FFF2-40B4-BE49-F238E27FC236}">
                <a16:creationId xmlns:a16="http://schemas.microsoft.com/office/drawing/2014/main" id="{7DBD55A8-3EED-420A-BD69-A8DA02C86199}"/>
              </a:ext>
            </a:extLst>
          </p:cNvPr>
          <p:cNvSpPr>
            <a:spLocks noGrp="1"/>
          </p:cNvSpPr>
          <p:nvPr>
            <p:ph type="sldNum" sz="quarter" idx="12"/>
          </p:nvPr>
        </p:nvSpPr>
        <p:spPr/>
        <p:txBody>
          <a:bodyPr/>
          <a:lstStyle/>
          <a:p>
            <a:fld id="{3A13282A-35AE-4162-8F01-6922A22D3973}" type="slidenum">
              <a:rPr lang="en-ZA" smtClean="0"/>
              <a:t>2</a:t>
            </a:fld>
            <a:endParaRPr lang="en-ZA"/>
          </a:p>
        </p:txBody>
      </p:sp>
      <p:sp>
        <p:nvSpPr>
          <p:cNvPr id="6" name="Rectangle 2">
            <a:extLst>
              <a:ext uri="{FF2B5EF4-FFF2-40B4-BE49-F238E27FC236}">
                <a16:creationId xmlns:a16="http://schemas.microsoft.com/office/drawing/2014/main" id="{8F3B2B97-A6F1-4E69-BC56-8CF50036BCB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1025" name="Picture 1">
            <a:extLst>
              <a:ext uri="{FF2B5EF4-FFF2-40B4-BE49-F238E27FC236}">
                <a16:creationId xmlns:a16="http://schemas.microsoft.com/office/drawing/2014/main" id="{38A592A6-BA45-4B6C-8CC4-FB1A3A9A8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023" y="672353"/>
            <a:ext cx="5730875" cy="1470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8">
            <a:extLst>
              <a:ext uri="{FF2B5EF4-FFF2-40B4-BE49-F238E27FC236}">
                <a16:creationId xmlns:a16="http://schemas.microsoft.com/office/drawing/2014/main" id="{5122E93D-AE1A-481F-B793-29F4419833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747" y="634481"/>
            <a:ext cx="1279525" cy="7778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B8BE21E6-A69B-4A45-AFB7-64C475EC04FF}"/>
              </a:ext>
            </a:extLst>
          </p:cNvPr>
          <p:cNvSpPr txBox="1">
            <a:spLocks/>
          </p:cNvSpPr>
          <p:nvPr/>
        </p:nvSpPr>
        <p:spPr>
          <a:xfrm>
            <a:off x="1203294" y="3209835"/>
            <a:ext cx="10515600" cy="2444621"/>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i="1" dirty="0">
                <a:latin typeface="Arial" panose="020B0604020202020204" pitchFamily="34" charset="0"/>
                <a:cs typeface="Arial" panose="020B0604020202020204" pitchFamily="34" charset="0"/>
              </a:rPr>
              <a:t/>
            </a:r>
            <a:br>
              <a:rPr lang="en-US" sz="8000" i="1" dirty="0">
                <a:latin typeface="Arial" panose="020B0604020202020204" pitchFamily="34" charset="0"/>
                <a:cs typeface="Arial" panose="020B0604020202020204" pitchFamily="34" charset="0"/>
              </a:rPr>
            </a:br>
            <a:r>
              <a:rPr lang="en-US" sz="8000" b="1" i="1" dirty="0">
                <a:latin typeface="Arial" panose="020B0604020202020204" pitchFamily="34" charset="0"/>
                <a:cs typeface="Arial" panose="020B0604020202020204" pitchFamily="34" charset="0"/>
              </a:rPr>
              <a:t>CONTENT</a:t>
            </a:r>
          </a:p>
          <a:p>
            <a:pPr algn="l"/>
            <a:r>
              <a:rPr lang="en-US" sz="8000" i="1" dirty="0">
                <a:latin typeface="Arial" panose="020B0604020202020204" pitchFamily="34" charset="0"/>
                <a:cs typeface="Arial" panose="020B0604020202020204" pitchFamily="34" charset="0"/>
              </a:rPr>
              <a:t/>
            </a:r>
            <a:br>
              <a:rPr lang="en-US" sz="8000" i="1" dirty="0">
                <a:latin typeface="Arial" panose="020B0604020202020204" pitchFamily="34" charset="0"/>
                <a:cs typeface="Arial" panose="020B0604020202020204" pitchFamily="34" charset="0"/>
              </a:rPr>
            </a:br>
            <a:r>
              <a:rPr lang="en-US" sz="8000" i="1" dirty="0">
                <a:latin typeface="Arial" panose="020B0604020202020204" pitchFamily="34" charset="0"/>
                <a:cs typeface="Arial" panose="020B0604020202020204" pitchFamily="34" charset="0"/>
              </a:rPr>
              <a:t>Power Point P</a:t>
            </a:r>
            <a:r>
              <a:rPr lang="en-ZA" sz="8000" i="1" dirty="0">
                <a:latin typeface="Arial" panose="020B0604020202020204" pitchFamily="34" charset="0"/>
                <a:cs typeface="Arial" panose="020B0604020202020204" pitchFamily="34" charset="0"/>
              </a:rPr>
              <a:t>presentation template to complete - Contact us at any stage of completing this form for assistance. You are welcome to add voice notes.</a:t>
            </a:r>
          </a:p>
          <a:p>
            <a:pPr algn="l"/>
            <a:endParaRPr lang="en-ZA" sz="8000" i="1" dirty="0">
              <a:latin typeface="Arial" panose="020B0604020202020204" pitchFamily="34" charset="0"/>
              <a:cs typeface="Arial" panose="020B0604020202020204" pitchFamily="34" charset="0"/>
            </a:endParaRPr>
          </a:p>
          <a:p>
            <a:pPr algn="l"/>
            <a:r>
              <a:rPr lang="en-ZA" sz="8000" i="1" dirty="0">
                <a:latin typeface="Arial" panose="020B0604020202020204" pitchFamily="34" charset="0"/>
                <a:cs typeface="Arial" panose="020B0604020202020204" pitchFamily="34" charset="0"/>
              </a:rPr>
              <a:t>Important dates available at the </a:t>
            </a:r>
            <a:r>
              <a:rPr lang="en-ZA" sz="8000" i="1" dirty="0" err="1">
                <a:latin typeface="Arial" panose="020B0604020202020204" pitchFamily="34" charset="0"/>
                <a:cs typeface="Arial" panose="020B0604020202020204" pitchFamily="34" charset="0"/>
              </a:rPr>
              <a:t>i</a:t>
            </a:r>
            <a:r>
              <a:rPr lang="en-ZA" sz="8000" i="1" dirty="0">
                <a:latin typeface="Arial" panose="020B0604020202020204" pitchFamily="34" charset="0"/>
                <a:cs typeface="Arial" panose="020B0604020202020204" pitchFamily="34" charset="0"/>
              </a:rPr>
              <a:t>-GYM webpage: https://www.cut.ac.za/idea-generator</a:t>
            </a:r>
            <a:endParaRPr lang="en-ZA" altLang="en-US" sz="8000" i="1" dirty="0">
              <a:latin typeface="Arial" panose="020B0604020202020204" pitchFamily="34" charset="0"/>
              <a:cs typeface="Arial" panose="020B0604020202020204" pitchFamily="34" charset="0"/>
            </a:endParaRPr>
          </a:p>
          <a:p>
            <a:pPr algn="l"/>
            <a:endParaRPr lang="en-ZA" altLang="en-US" sz="8000" i="1" dirty="0">
              <a:latin typeface="Arial" panose="020B0604020202020204" pitchFamily="34" charset="0"/>
              <a:cs typeface="Arial" panose="020B0604020202020204" pitchFamily="34" charset="0"/>
            </a:endParaRPr>
          </a:p>
          <a:p>
            <a:pPr algn="l"/>
            <a:r>
              <a:rPr lang="en-ZA" altLang="en-US" sz="8000" i="1" dirty="0">
                <a:latin typeface="Arial" panose="020B0604020202020204" pitchFamily="34" charset="0"/>
                <a:cs typeface="Arial" panose="020B0604020202020204" pitchFamily="34" charset="0"/>
              </a:rPr>
              <a:t>NOTE: </a:t>
            </a:r>
            <a:r>
              <a:rPr lang="en-US" altLang="en-US" sz="8000" i="1" dirty="0">
                <a:solidFill>
                  <a:srgbClr val="000000"/>
                </a:solidFill>
                <a:latin typeface="Arial" panose="020B0604020202020204" pitchFamily="34" charset="0"/>
                <a:ea typeface="Calibri" panose="020F0502020204030204" pitchFamily="34" charset="0"/>
              </a:rPr>
              <a:t>Additional required documents such as consent forms and service agreement forms not provided – note permission needs to be obtained for all photos used in this presentation </a:t>
            </a:r>
          </a:p>
          <a:p>
            <a:pPr algn="l"/>
            <a:endParaRPr lang="en-ZA" altLang="en-US" sz="2400" dirty="0">
              <a:latin typeface="Arial" panose="020B0604020202020204" pitchFamily="34" charset="0"/>
              <a:cs typeface="Arial" panose="020B0604020202020204" pitchFamily="34" charset="0"/>
            </a:endParaRPr>
          </a:p>
          <a:p>
            <a:pPr algn="l"/>
            <a:r>
              <a:rPr lang="en-ZA" sz="4000" dirty="0"/>
              <a:t/>
            </a:r>
            <a:br>
              <a:rPr lang="en-ZA" sz="4000" dirty="0"/>
            </a:br>
            <a:endParaRPr lang="en-ZA" sz="4000" dirty="0"/>
          </a:p>
        </p:txBody>
      </p:sp>
    </p:spTree>
    <p:extLst>
      <p:ext uri="{BB962C8B-B14F-4D97-AF65-F5344CB8AC3E}">
        <p14:creationId xmlns:p14="http://schemas.microsoft.com/office/powerpoint/2010/main" val="385283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i="1" dirty="0"/>
              <a:t>This is a Template guideline for</a:t>
            </a:r>
            <a:br>
              <a:rPr lang="en-ZA" i="1" dirty="0"/>
            </a:br>
            <a:r>
              <a:rPr lang="en-ZA" i="1" dirty="0"/>
              <a:t>a presentation – </a:t>
            </a:r>
            <a:r>
              <a:rPr lang="en-ZA" sz="4000" i="1" dirty="0">
                <a:solidFill>
                  <a:schemeClr val="accent4">
                    <a:lumMod val="75000"/>
                  </a:schemeClr>
                </a:solidFill>
              </a:rPr>
              <a:t>replace with your details and save the file with </a:t>
            </a:r>
            <a:r>
              <a:rPr lang="en-ZA" sz="4000" i="1" dirty="0">
                <a:solidFill>
                  <a:schemeClr val="accent6">
                    <a:lumMod val="60000"/>
                    <a:lumOff val="40000"/>
                  </a:schemeClr>
                </a:solidFill>
              </a:rPr>
              <a:t>your name and surname and date </a:t>
            </a:r>
            <a:r>
              <a:rPr lang="en-ZA" sz="4000" i="1" dirty="0">
                <a:solidFill>
                  <a:schemeClr val="accent4">
                    <a:lumMod val="75000"/>
                  </a:schemeClr>
                </a:solidFill>
              </a:rPr>
              <a:t>before emailing it back to us!</a:t>
            </a:r>
          </a:p>
        </p:txBody>
      </p:sp>
      <p:sp>
        <p:nvSpPr>
          <p:cNvPr id="3" name="Subtitle 2"/>
          <p:cNvSpPr>
            <a:spLocks noGrp="1"/>
          </p:cNvSpPr>
          <p:nvPr>
            <p:ph type="subTitle" idx="1"/>
          </p:nvPr>
        </p:nvSpPr>
        <p:spPr/>
        <p:txBody>
          <a:bodyPr>
            <a:normAutofit fontScale="92500" lnSpcReduction="20000"/>
          </a:bodyPr>
          <a:lstStyle/>
          <a:p>
            <a:pPr marL="342900" indent="-342900" algn="l">
              <a:buFont typeface="Arial" panose="020B0604020202020204" pitchFamily="34" charset="0"/>
              <a:buChar char="•"/>
            </a:pPr>
            <a:r>
              <a:rPr lang="en-ZA" i="1" dirty="0">
                <a:solidFill>
                  <a:srgbClr val="FF0000"/>
                </a:solidFill>
              </a:rPr>
              <a:t>Prepare </a:t>
            </a:r>
            <a:r>
              <a:rPr lang="en-ZA" b="1" i="1" u="sng" dirty="0">
                <a:solidFill>
                  <a:srgbClr val="FF0000"/>
                </a:solidFill>
              </a:rPr>
              <a:t>ONLY 10 slides </a:t>
            </a:r>
            <a:r>
              <a:rPr lang="en-ZA" i="1" dirty="0">
                <a:solidFill>
                  <a:srgbClr val="FF0000"/>
                </a:solidFill>
              </a:rPr>
              <a:t>as per this presentation </a:t>
            </a:r>
          </a:p>
          <a:p>
            <a:pPr marL="342900" indent="-342900" algn="l">
              <a:buFont typeface="Arial" panose="020B0604020202020204" pitchFamily="34" charset="0"/>
              <a:buChar char="•"/>
            </a:pPr>
            <a:r>
              <a:rPr lang="en-ZA" i="1" dirty="0"/>
              <a:t>Presentations are usually restricted to 5 minutes  or 10 min (time will be confirmed prior to the presentation event)</a:t>
            </a:r>
          </a:p>
          <a:p>
            <a:pPr marL="342900" indent="-342900" algn="l">
              <a:buFont typeface="Arial" panose="020B0604020202020204" pitchFamily="34" charset="0"/>
              <a:buChar char="•"/>
            </a:pPr>
            <a:r>
              <a:rPr lang="en-ZA" i="1" dirty="0"/>
              <a:t>Have clear titles for each slide according to this template as adjudicators will be notify of the format and layout of this presentation</a:t>
            </a:r>
          </a:p>
          <a:p>
            <a:pPr algn="l"/>
            <a:endParaRPr lang="en-ZA" dirty="0"/>
          </a:p>
        </p:txBody>
      </p:sp>
      <p:sp>
        <p:nvSpPr>
          <p:cNvPr id="4" name="Footer Placeholder 3"/>
          <p:cNvSpPr>
            <a:spLocks noGrp="1"/>
          </p:cNvSpPr>
          <p:nvPr>
            <p:ph type="ftr" sz="quarter" idx="11"/>
          </p:nvPr>
        </p:nvSpPr>
        <p:spPr>
          <a:xfrm>
            <a:off x="3024009" y="6356349"/>
            <a:ext cx="6143981" cy="365125"/>
          </a:xfrm>
        </p:spPr>
        <p:txBody>
          <a:bodyPr/>
          <a:lstStyle/>
          <a:p>
            <a:r>
              <a:rPr lang="en-ZA" dirty="0"/>
              <a:t>CUT </a:t>
            </a:r>
            <a:r>
              <a:rPr lang="en-ZA" dirty="0" err="1"/>
              <a:t>i</a:t>
            </a:r>
            <a:r>
              <a:rPr lang="en-ZA" dirty="0"/>
              <a:t>-GYM Author E Conradie 2018; Update 2021, 2022, 2023  Power Point / TEMPLATE presentation</a:t>
            </a:r>
          </a:p>
        </p:txBody>
      </p:sp>
      <p:sp>
        <p:nvSpPr>
          <p:cNvPr id="5" name="Slide Number Placeholder 4"/>
          <p:cNvSpPr>
            <a:spLocks noGrp="1"/>
          </p:cNvSpPr>
          <p:nvPr>
            <p:ph type="sldNum" sz="quarter" idx="12"/>
          </p:nvPr>
        </p:nvSpPr>
        <p:spPr/>
        <p:txBody>
          <a:bodyPr/>
          <a:lstStyle/>
          <a:p>
            <a:fld id="{3A13282A-35AE-4162-8F01-6922A22D3973}" type="slidenum">
              <a:rPr lang="en-ZA" smtClean="0"/>
              <a:t>3</a:t>
            </a:fld>
            <a:endParaRPr lang="en-ZA"/>
          </a:p>
        </p:txBody>
      </p:sp>
    </p:spTree>
    <p:extLst>
      <p:ext uri="{BB962C8B-B14F-4D97-AF65-F5344CB8AC3E}">
        <p14:creationId xmlns:p14="http://schemas.microsoft.com/office/powerpoint/2010/main" val="258219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537" y="607721"/>
            <a:ext cx="8741229" cy="1325563"/>
          </a:xfrm>
        </p:spPr>
        <p:txBody>
          <a:bodyPr>
            <a:normAutofit fontScale="90000"/>
          </a:bodyPr>
          <a:lstStyle/>
          <a:p>
            <a:r>
              <a:rPr lang="en-ZA" b="1" dirty="0">
                <a:latin typeface="Calibri" panose="020F0502020204030204" pitchFamily="34" charset="0"/>
                <a:ea typeface="Times New Roman" panose="02020603050405020304" pitchFamily="18" charset="0"/>
                <a:cs typeface="Times New Roman" panose="02020603050405020304" pitchFamily="18" charset="0"/>
              </a:rPr>
              <a:t>SLIDE ONE </a:t>
            </a:r>
            <a:r>
              <a:rPr lang="en-ZA" dirty="0">
                <a:latin typeface="Calibri" panose="020F0502020204030204" pitchFamily="34" charset="0"/>
                <a:ea typeface="Times New Roman" panose="02020603050405020304" pitchFamily="18" charset="0"/>
                <a:cs typeface="Times New Roman" panose="02020603050405020304" pitchFamily="18" charset="0"/>
              </a:rPr>
              <a:t>(Add your three-word title here)</a:t>
            </a:r>
            <a:br>
              <a:rPr lang="en-ZA"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sp>
        <p:nvSpPr>
          <p:cNvPr id="3" name="Content Placeholder 2"/>
          <p:cNvSpPr>
            <a:spLocks noGrp="1"/>
          </p:cNvSpPr>
          <p:nvPr>
            <p:ph idx="1"/>
          </p:nvPr>
        </p:nvSpPr>
        <p:spPr>
          <a:xfrm>
            <a:off x="2122470" y="1712609"/>
            <a:ext cx="8662988" cy="2017713"/>
          </a:xfrm>
        </p:spPr>
        <p:txBody>
          <a:bodyPr>
            <a:normAutofit fontScale="47500" lnSpcReduction="20000"/>
          </a:bodyPr>
          <a:lstStyle/>
          <a:p>
            <a:pPr indent="0">
              <a:buNone/>
            </a:pPr>
            <a:r>
              <a:rPr lang="en-ZA" dirty="0">
                <a:ea typeface="Times New Roman" panose="02020603050405020304" pitchFamily="18" charset="0"/>
              </a:rPr>
              <a:t>1.</a:t>
            </a:r>
            <a:r>
              <a:rPr lang="en-ZA" sz="1050" dirty="0">
                <a:ea typeface="Times New Roman" panose="02020603050405020304" pitchFamily="18" charset="0"/>
              </a:rPr>
              <a:t>     </a:t>
            </a:r>
            <a:r>
              <a:rPr lang="en-ZA" dirty="0">
                <a:ea typeface="Times New Roman" panose="02020603050405020304" pitchFamily="18" charset="0"/>
              </a:rPr>
              <a:t>Your name and surname (in capital letters) e.g., Thabiso </a:t>
            </a:r>
            <a:r>
              <a:rPr lang="en-ZA" dirty="0"/>
              <a:t>MOHAPI</a:t>
            </a:r>
            <a:endParaRPr lang="en-ZA" dirty="0">
              <a:ea typeface="Times New Roman" panose="02020603050405020304" pitchFamily="18" charset="0"/>
            </a:endParaRPr>
          </a:p>
          <a:p>
            <a:pPr indent="0">
              <a:spcAft>
                <a:spcPts val="0"/>
              </a:spcAft>
              <a:buNone/>
            </a:pPr>
            <a:r>
              <a:rPr lang="en-ZA" dirty="0">
                <a:ea typeface="Times New Roman" panose="02020603050405020304" pitchFamily="18" charset="0"/>
                <a:cs typeface="Times New Roman" panose="02020603050405020304" pitchFamily="18" charset="0"/>
              </a:rPr>
              <a:t>2.  Title of your idea - Three to five words </a:t>
            </a:r>
          </a:p>
          <a:p>
            <a:pPr indent="0">
              <a:spcAft>
                <a:spcPts val="0"/>
              </a:spcAft>
              <a:buNone/>
            </a:pPr>
            <a:r>
              <a:rPr lang="en-ZA" dirty="0">
                <a:ea typeface="Times New Roman" panose="02020603050405020304" pitchFamily="18" charset="0"/>
                <a:cs typeface="Times New Roman" panose="02020603050405020304" pitchFamily="18" charset="0"/>
              </a:rPr>
              <a:t>3.  </a:t>
            </a:r>
            <a:r>
              <a:rPr lang="en-ZA" b="1" dirty="0">
                <a:ea typeface="Times New Roman" panose="02020603050405020304" pitchFamily="18" charset="0"/>
                <a:cs typeface="Times New Roman" panose="02020603050405020304" pitchFamily="18" charset="0"/>
              </a:rPr>
              <a:t>Punchline and tell your story in a few lines – what problem do you solve! Who, why and where and how! </a:t>
            </a:r>
            <a:r>
              <a:rPr lang="en-ZA" b="1" i="1" dirty="0">
                <a:ea typeface="Times New Roman" panose="02020603050405020304" pitchFamily="18" charset="0"/>
                <a:cs typeface="Times New Roman" panose="02020603050405020304" pitchFamily="18" charset="0"/>
              </a:rPr>
              <a:t>(details you will provide in the next slide thus make sure you can tell this in only 1 min when </a:t>
            </a:r>
            <a:r>
              <a:rPr lang="en-ZA" b="1" i="1" dirty="0">
                <a:latin typeface="Calibri" panose="020F0502020204030204" pitchFamily="34" charset="0"/>
                <a:ea typeface="Times New Roman" panose="02020603050405020304" pitchFamily="18" charset="0"/>
                <a:cs typeface="Times New Roman" panose="02020603050405020304" pitchFamily="18" charset="0"/>
              </a:rPr>
              <a:t>an elevator pitch of 1 min is requested! </a:t>
            </a:r>
          </a:p>
          <a:p>
            <a:pPr indent="0">
              <a:buNone/>
            </a:pPr>
            <a:r>
              <a:rPr lang="en-ZA" i="1" dirty="0">
                <a:solidFill>
                  <a:srgbClr val="FF0000"/>
                </a:solidFill>
                <a:latin typeface="Calibri" panose="020F0502020204030204" pitchFamily="34" charset="0"/>
                <a:ea typeface="Times New Roman" panose="02020603050405020304" pitchFamily="18" charset="0"/>
              </a:rPr>
              <a:t>4. NB! Intellectual Property (</a:t>
            </a:r>
            <a:r>
              <a:rPr lang="en-ZA" b="1" i="1" dirty="0">
                <a:solidFill>
                  <a:srgbClr val="FF0000"/>
                </a:solidFill>
                <a:latin typeface="Calibri" panose="020F0502020204030204" pitchFamily="34" charset="0"/>
                <a:ea typeface="Times New Roman" panose="02020603050405020304" pitchFamily="18" charset="0"/>
              </a:rPr>
              <a:t>IP) </a:t>
            </a:r>
            <a:r>
              <a:rPr lang="en-ZA" i="1" dirty="0">
                <a:solidFill>
                  <a:srgbClr val="FF0000"/>
                </a:solidFill>
                <a:latin typeface="Calibri" panose="020F0502020204030204" pitchFamily="34" charset="0"/>
                <a:ea typeface="Times New Roman" panose="02020603050405020304" pitchFamily="18" charset="0"/>
              </a:rPr>
              <a:t>protection sorted ? (</a:t>
            </a:r>
            <a:r>
              <a:rPr lang="en-ZA" b="1" i="1" dirty="0">
                <a:solidFill>
                  <a:srgbClr val="FF0000"/>
                </a:solidFill>
                <a:latin typeface="Calibri" panose="020F0502020204030204" pitchFamily="34" charset="0"/>
                <a:ea typeface="Times New Roman" panose="02020603050405020304" pitchFamily="18" charset="0"/>
              </a:rPr>
              <a:t>Please do not presented if you think there is IP to protect</a:t>
            </a:r>
            <a:r>
              <a:rPr lang="en-ZA" i="1" dirty="0">
                <a:solidFill>
                  <a:srgbClr val="FF0000"/>
                </a:solidFill>
                <a:latin typeface="Calibri" panose="020F0502020204030204" pitchFamily="34" charset="0"/>
                <a:ea typeface="Times New Roman" panose="02020603050405020304" pitchFamily="18" charset="0"/>
              </a:rPr>
              <a:t> – once you disclosed </a:t>
            </a:r>
          </a:p>
          <a:p>
            <a:pPr indent="0">
              <a:buNone/>
            </a:pPr>
            <a:r>
              <a:rPr lang="en-ZA" i="1" dirty="0">
                <a:solidFill>
                  <a:srgbClr val="FF0000"/>
                </a:solidFill>
                <a:latin typeface="Calibri" panose="020F0502020204030204" pitchFamily="34" charset="0"/>
                <a:ea typeface="Times New Roman" panose="02020603050405020304" pitchFamily="18" charset="0"/>
              </a:rPr>
              <a:t>(present in any form) the novelty / new factor is lost – please seek advice from TTO, CUT. </a:t>
            </a:r>
          </a:p>
          <a:p>
            <a:pPr indent="0">
              <a:buNone/>
            </a:pPr>
            <a:r>
              <a:rPr lang="en-ZA" i="1" dirty="0">
                <a:solidFill>
                  <a:srgbClr val="FF0000"/>
                </a:solidFill>
                <a:latin typeface="Calibri" panose="020F0502020204030204" pitchFamily="34" charset="0"/>
                <a:ea typeface="Times New Roman" panose="02020603050405020304" pitchFamily="18" charset="0"/>
              </a:rPr>
              <a:t>5. Add photos/pictures to illustrate the problem to seek to solve </a:t>
            </a:r>
          </a:p>
          <a:p>
            <a:pPr indent="0">
              <a:buNone/>
            </a:pPr>
            <a:endParaRPr lang="en-ZA" i="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ZA" dirty="0"/>
          </a:p>
          <a:p>
            <a:pPr marL="0" indent="0">
              <a:buNone/>
            </a:pPr>
            <a:endParaRPr lang="en-ZA" dirty="0"/>
          </a:p>
        </p:txBody>
      </p:sp>
      <p:sp>
        <p:nvSpPr>
          <p:cNvPr id="4" name="Footer Placeholder 3"/>
          <p:cNvSpPr>
            <a:spLocks noGrp="1"/>
          </p:cNvSpPr>
          <p:nvPr>
            <p:ph type="ftr" sz="quarter" idx="11"/>
          </p:nvPr>
        </p:nvSpPr>
        <p:spPr/>
        <p:txBody>
          <a:bodyPr/>
          <a:lstStyle/>
          <a:p>
            <a:r>
              <a:rPr lang="en-ZA" dirty="0"/>
              <a:t>CUT idea-GYM Author E Conradie 2018 revised 2021, 2022 &amp; 2023 Power Point / Business plan TEMPLATE for presentations</a:t>
            </a:r>
          </a:p>
        </p:txBody>
      </p:sp>
      <p:sp>
        <p:nvSpPr>
          <p:cNvPr id="5" name="Slide Number Placeholder 4"/>
          <p:cNvSpPr>
            <a:spLocks noGrp="1"/>
          </p:cNvSpPr>
          <p:nvPr>
            <p:ph type="sldNum" sz="quarter" idx="12"/>
          </p:nvPr>
        </p:nvSpPr>
        <p:spPr/>
        <p:txBody>
          <a:bodyPr/>
          <a:lstStyle/>
          <a:p>
            <a:fld id="{3A13282A-35AE-4162-8F01-6922A22D3973}" type="slidenum">
              <a:rPr lang="en-ZA" smtClean="0"/>
              <a:t>4</a:t>
            </a:fld>
            <a:endParaRPr lang="en-ZA"/>
          </a:p>
        </p:txBody>
      </p:sp>
      <p:sp>
        <p:nvSpPr>
          <p:cNvPr id="6" name="TextBox 5">
            <a:extLst>
              <a:ext uri="{FF2B5EF4-FFF2-40B4-BE49-F238E27FC236}">
                <a16:creationId xmlns:a16="http://schemas.microsoft.com/office/drawing/2014/main" id="{CA2AE755-EB07-4BC9-8C10-982655E7FDFB}"/>
              </a:ext>
            </a:extLst>
          </p:cNvPr>
          <p:cNvSpPr txBox="1"/>
          <p:nvPr/>
        </p:nvSpPr>
        <p:spPr>
          <a:xfrm>
            <a:off x="515050" y="357364"/>
            <a:ext cx="1539551" cy="1477328"/>
          </a:xfrm>
          <a:prstGeom prst="rect">
            <a:avLst/>
          </a:prstGeom>
          <a:noFill/>
        </p:spPr>
        <p:txBody>
          <a:bodyPr wrap="square" rtlCol="0">
            <a:spAutoFit/>
          </a:bodyPr>
          <a:lstStyle/>
          <a:p>
            <a:r>
              <a:rPr lang="en-ZA" i="1" dirty="0">
                <a:latin typeface="Calibri" panose="020F0502020204030204" pitchFamily="34" charset="0"/>
                <a:ea typeface="Times New Roman" panose="02020603050405020304" pitchFamily="18" charset="0"/>
                <a:cs typeface="Times New Roman" panose="02020603050405020304" pitchFamily="18" charset="0"/>
              </a:rPr>
              <a:t>Logo or company detail if already registered</a:t>
            </a:r>
            <a:endParaRPr lang="en-ZA" dirty="0"/>
          </a:p>
        </p:txBody>
      </p:sp>
      <p:sp>
        <p:nvSpPr>
          <p:cNvPr id="7" name="TextBox 6">
            <a:extLst>
              <a:ext uri="{FF2B5EF4-FFF2-40B4-BE49-F238E27FC236}">
                <a16:creationId xmlns:a16="http://schemas.microsoft.com/office/drawing/2014/main" id="{4CF9A3D6-980A-93A5-8014-0056C91697AA}"/>
              </a:ext>
            </a:extLst>
          </p:cNvPr>
          <p:cNvSpPr txBox="1"/>
          <p:nvPr/>
        </p:nvSpPr>
        <p:spPr>
          <a:xfrm>
            <a:off x="2342508" y="3904180"/>
            <a:ext cx="7952198" cy="923330"/>
          </a:xfrm>
          <a:prstGeom prst="rect">
            <a:avLst/>
          </a:prstGeom>
          <a:noFill/>
        </p:spPr>
        <p:txBody>
          <a:bodyPr wrap="square" rtlCol="0">
            <a:spAutoFit/>
          </a:bodyPr>
          <a:lstStyle/>
          <a:p>
            <a:r>
              <a:rPr lang="en-ZA" b="1" dirty="0">
                <a:latin typeface="Arial" panose="020B0604020202020204" pitchFamily="34" charset="0"/>
                <a:ea typeface="Calibri" panose="020F0502020204030204" pitchFamily="34" charset="0"/>
              </a:rPr>
              <a:t>Description of your device / sketches/ photos etc. and explain the f</a:t>
            </a:r>
            <a:r>
              <a:rPr lang="en-ZA" sz="1800" b="1" dirty="0">
                <a:effectLst/>
                <a:latin typeface="Arial" panose="020B0604020202020204" pitchFamily="34" charset="0"/>
                <a:ea typeface="Calibri" panose="020F0502020204030204" pitchFamily="34" charset="0"/>
              </a:rPr>
              <a:t>easibility of the design – compere this again to your competitors in </a:t>
            </a:r>
            <a:r>
              <a:rPr lang="en-ZA" sz="1800" b="1">
                <a:effectLst/>
                <a:latin typeface="Arial" panose="020B0604020202020204" pitchFamily="34" charset="0"/>
                <a:ea typeface="Calibri" panose="020F0502020204030204" pitchFamily="34" charset="0"/>
              </a:rPr>
              <a:t>the next </a:t>
            </a:r>
            <a:r>
              <a:rPr lang="en-ZA" sz="1800" b="1" dirty="0">
                <a:effectLst/>
                <a:latin typeface="Arial" panose="020B0604020202020204" pitchFamily="34" charset="0"/>
                <a:ea typeface="Calibri" panose="020F0502020204030204" pitchFamily="34" charset="0"/>
              </a:rPr>
              <a:t>slide</a:t>
            </a:r>
            <a:endParaRPr lang="en-ZA" dirty="0"/>
          </a:p>
        </p:txBody>
      </p:sp>
    </p:spTree>
    <p:extLst>
      <p:ext uri="{BB962C8B-B14F-4D97-AF65-F5344CB8AC3E}">
        <p14:creationId xmlns:p14="http://schemas.microsoft.com/office/powerpoint/2010/main" val="4004004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2" y="663705"/>
            <a:ext cx="8414657" cy="1325563"/>
          </a:xfrm>
        </p:spPr>
        <p:txBody>
          <a:bodyPr>
            <a:normAutofit fontScale="90000"/>
          </a:bodyPr>
          <a:lstStyle/>
          <a:p>
            <a:r>
              <a:rPr lang="en-ZA" b="1" i="1" dirty="0">
                <a:latin typeface="Calibri" panose="020F0502020204030204" pitchFamily="34" charset="0"/>
                <a:ea typeface="Times New Roman" panose="02020603050405020304" pitchFamily="18" charset="0"/>
                <a:cs typeface="Times New Roman" panose="02020603050405020304" pitchFamily="18" charset="0"/>
              </a:rPr>
              <a:t>SLIDE TWO </a:t>
            </a:r>
            <a:r>
              <a:rPr lang="en-ZA" i="1" dirty="0">
                <a:latin typeface="Calibri" panose="020F0502020204030204" pitchFamily="34" charset="0"/>
                <a:ea typeface="Times New Roman" panose="02020603050405020304" pitchFamily="18" charset="0"/>
                <a:cs typeface="Times New Roman" panose="02020603050405020304" pitchFamily="18" charset="0"/>
              </a:rPr>
              <a:t/>
            </a:r>
            <a:br>
              <a:rPr lang="en-ZA" i="1" dirty="0">
                <a:latin typeface="Calibri" panose="020F0502020204030204" pitchFamily="34" charset="0"/>
                <a:ea typeface="Times New Roman" panose="02020603050405020304" pitchFamily="18" charset="0"/>
                <a:cs typeface="Times New Roman" panose="02020603050405020304" pitchFamily="18" charset="0"/>
              </a:rPr>
            </a:br>
            <a:r>
              <a:rPr lang="en-ZA" i="1" dirty="0">
                <a:latin typeface="Calibri" panose="020F0502020204030204" pitchFamily="34" charset="0"/>
                <a:ea typeface="Times New Roman" panose="02020603050405020304" pitchFamily="18" charset="0"/>
                <a:cs typeface="Times New Roman" panose="02020603050405020304" pitchFamily="18" charset="0"/>
              </a:rPr>
              <a:t>The problem &amp; competitors</a:t>
            </a:r>
            <a:r>
              <a:rPr lang="en-ZA" dirty="0">
                <a:latin typeface="Calibri" panose="020F0502020204030204" pitchFamily="34" charset="0"/>
                <a:ea typeface="Times New Roman" panose="02020603050405020304" pitchFamily="18" charset="0"/>
                <a:cs typeface="Times New Roman" panose="02020603050405020304" pitchFamily="18" charset="0"/>
              </a:rPr>
              <a:t/>
            </a:r>
            <a:br>
              <a:rPr lang="en-ZA"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sp>
        <p:nvSpPr>
          <p:cNvPr id="3" name="Content Placeholder 2"/>
          <p:cNvSpPr>
            <a:spLocks noGrp="1"/>
          </p:cNvSpPr>
          <p:nvPr>
            <p:ph idx="1"/>
          </p:nvPr>
        </p:nvSpPr>
        <p:spPr>
          <a:xfrm>
            <a:off x="2203268" y="1825625"/>
            <a:ext cx="9150531" cy="4351338"/>
          </a:xfrm>
        </p:spPr>
        <p:txBody>
          <a:bodyPr>
            <a:normAutofit fontScale="92500" lnSpcReduction="10000"/>
          </a:bodyPr>
          <a:lstStyle/>
          <a:p>
            <a:pPr indent="0">
              <a:buNone/>
            </a:pPr>
            <a:r>
              <a:rPr lang="en-ZA" dirty="0">
                <a:ea typeface="Times New Roman" panose="02020603050405020304" pitchFamily="18" charset="0"/>
              </a:rPr>
              <a:t>1.</a:t>
            </a:r>
            <a:r>
              <a:rPr lang="en-ZA" sz="1050" dirty="0">
                <a:effectLst/>
                <a:ea typeface="Times New Roman" panose="02020603050405020304" pitchFamily="18" charset="0"/>
              </a:rPr>
              <a:t>       </a:t>
            </a:r>
            <a:r>
              <a:rPr lang="en-ZA" b="1" dirty="0">
                <a:ea typeface="Times New Roman" panose="02020603050405020304" pitchFamily="18" charset="0"/>
              </a:rPr>
              <a:t>What </a:t>
            </a:r>
            <a:r>
              <a:rPr lang="en-ZA" b="1" dirty="0">
                <a:solidFill>
                  <a:schemeClr val="accent2">
                    <a:lumMod val="50000"/>
                  </a:schemeClr>
                </a:solidFill>
                <a:ea typeface="Times New Roman" panose="02020603050405020304" pitchFamily="18" charset="0"/>
              </a:rPr>
              <a:t>PROBLEM</a:t>
            </a:r>
            <a:r>
              <a:rPr lang="en-ZA" dirty="0">
                <a:solidFill>
                  <a:schemeClr val="accent2">
                    <a:lumMod val="50000"/>
                  </a:schemeClr>
                </a:solidFill>
                <a:ea typeface="Times New Roman" panose="02020603050405020304" pitchFamily="18" charset="0"/>
              </a:rPr>
              <a:t> do you solve – on this slide give a detailed description</a:t>
            </a:r>
          </a:p>
          <a:p>
            <a:pPr indent="0">
              <a:buNone/>
            </a:pPr>
            <a:r>
              <a:rPr lang="en-ZA" dirty="0">
                <a:solidFill>
                  <a:schemeClr val="accent2">
                    <a:lumMod val="50000"/>
                  </a:schemeClr>
                </a:solidFill>
                <a:ea typeface="Times New Roman" panose="02020603050405020304" pitchFamily="18" charset="0"/>
              </a:rPr>
              <a:t> -  E</a:t>
            </a:r>
            <a:r>
              <a:rPr lang="en-ZA" dirty="0">
                <a:solidFill>
                  <a:schemeClr val="accent2">
                    <a:lumMod val="50000"/>
                  </a:schemeClr>
                </a:solidFill>
                <a:effectLst/>
                <a:ea typeface="Calibri" panose="020F0502020204030204" pitchFamily="34" charset="0"/>
                <a:cs typeface="Arial" panose="020B0604020202020204" pitchFamily="34" charset="0"/>
              </a:rPr>
              <a:t>nvironmental Impact </a:t>
            </a:r>
            <a:r>
              <a:rPr lang="en-ZA" sz="1800" i="1" dirty="0">
                <a:effectLst/>
                <a:latin typeface="Calibri" panose="020F0502020204030204" pitchFamily="34" charset="0"/>
                <a:ea typeface="Calibri" panose="020F0502020204030204" pitchFamily="34" charset="0"/>
              </a:rPr>
              <a:t>(list the UN SDG addressed)</a:t>
            </a:r>
            <a:endParaRPr lang="en-ZA" dirty="0">
              <a:solidFill>
                <a:schemeClr val="accent2">
                  <a:lumMod val="50000"/>
                </a:schemeClr>
              </a:solidFill>
              <a:effectLst/>
              <a:ea typeface="Calibri" panose="020F0502020204030204" pitchFamily="34" charset="0"/>
              <a:cs typeface="Arial" panose="020B0604020202020204" pitchFamily="34" charset="0"/>
            </a:endParaRPr>
          </a:p>
          <a:p>
            <a:pPr indent="0">
              <a:buNone/>
            </a:pPr>
            <a:endParaRPr lang="en-ZA" dirty="0">
              <a:solidFill>
                <a:schemeClr val="accent2">
                  <a:lumMod val="50000"/>
                </a:schemeClr>
              </a:solidFill>
              <a:ea typeface="Calibri" panose="020F0502020204030204" pitchFamily="34" charset="0"/>
              <a:cs typeface="Arial" panose="020B0604020202020204" pitchFamily="34" charset="0"/>
            </a:endParaRPr>
          </a:p>
          <a:p>
            <a:pPr indent="0">
              <a:buNone/>
            </a:pPr>
            <a:r>
              <a:rPr lang="en-ZA" dirty="0">
                <a:ea typeface="Times New Roman" panose="02020603050405020304" pitchFamily="18" charset="0"/>
              </a:rPr>
              <a:t>2.</a:t>
            </a:r>
            <a:r>
              <a:rPr lang="en-ZA" sz="1050" dirty="0">
                <a:effectLst/>
                <a:ea typeface="Times New Roman" panose="02020603050405020304" pitchFamily="18" charset="0"/>
              </a:rPr>
              <a:t>    </a:t>
            </a:r>
            <a:r>
              <a:rPr lang="en-ZA" dirty="0">
                <a:solidFill>
                  <a:schemeClr val="accent2">
                    <a:lumMod val="50000"/>
                  </a:schemeClr>
                </a:solidFill>
                <a:ea typeface="Times New Roman" panose="02020603050405020304" pitchFamily="18" charset="0"/>
              </a:rPr>
              <a:t> List the </a:t>
            </a:r>
            <a:r>
              <a:rPr lang="en-ZA" b="1" dirty="0">
                <a:solidFill>
                  <a:schemeClr val="accent2">
                    <a:lumMod val="50000"/>
                  </a:schemeClr>
                </a:solidFill>
                <a:ea typeface="Times New Roman" panose="02020603050405020304" pitchFamily="18" charset="0"/>
              </a:rPr>
              <a:t>COMPETITORS  </a:t>
            </a:r>
            <a:r>
              <a:rPr lang="en-ZA" dirty="0">
                <a:ea typeface="Times New Roman" panose="02020603050405020304" pitchFamily="18" charset="0"/>
              </a:rPr>
              <a:t>(see note# as guideline in how to do this and note^)</a:t>
            </a:r>
          </a:p>
          <a:p>
            <a:pPr indent="0">
              <a:buNone/>
            </a:pPr>
            <a:r>
              <a:rPr lang="en-ZA" sz="1050" dirty="0">
                <a:effectLst/>
                <a:ea typeface="Times New Roman" panose="02020603050405020304" pitchFamily="18" charset="0"/>
              </a:rPr>
              <a:t>   </a:t>
            </a:r>
            <a:r>
              <a:rPr lang="en-ZA" dirty="0">
                <a:ea typeface="Times New Roman" panose="02020603050405020304" pitchFamily="18" charset="0"/>
              </a:rPr>
              <a:t>What is new or different to competitors and </a:t>
            </a:r>
            <a:r>
              <a:rPr lang="en-ZA" dirty="0">
                <a:solidFill>
                  <a:schemeClr val="accent2">
                    <a:lumMod val="50000"/>
                  </a:schemeClr>
                </a:solidFill>
                <a:ea typeface="Times New Roman" panose="02020603050405020304" pitchFamily="18" charset="0"/>
              </a:rPr>
              <a:t>how </a:t>
            </a:r>
            <a:r>
              <a:rPr lang="en-ZA" b="1" dirty="0">
                <a:ea typeface="Times New Roman" panose="02020603050405020304" pitchFamily="18" charset="0"/>
              </a:rPr>
              <a:t>is your </a:t>
            </a:r>
            <a:r>
              <a:rPr lang="en-ZA" dirty="0">
                <a:ea typeface="Times New Roman" panose="02020603050405020304" pitchFamily="18" charset="0"/>
              </a:rPr>
              <a:t>idea (product or project) providing a solution to solve the problem differently from the competitors? </a:t>
            </a:r>
          </a:p>
          <a:p>
            <a:pPr marL="0" lvl="0" indent="0">
              <a:buNone/>
            </a:pPr>
            <a:r>
              <a:rPr lang="en-ZA" sz="1100" i="1" dirty="0">
                <a:latin typeface="Calibri" panose="020F0502020204030204" pitchFamily="34" charset="0"/>
                <a:ea typeface="Times New Roman" panose="02020603050405020304" pitchFamily="18" charset="0"/>
              </a:rPr>
              <a:t># </a:t>
            </a:r>
            <a:r>
              <a:rPr lang="en-GB" sz="1100" i="1" dirty="0"/>
              <a:t>TIA tips: Provide a list of competitors with the same or similar offering to yours. Explain how your solution may be better than similar offerings. List the differentiating features.</a:t>
            </a:r>
            <a:r>
              <a:rPr lang="en-ZA" sz="1100" i="1" dirty="0"/>
              <a:t>  </a:t>
            </a:r>
            <a:r>
              <a:rPr lang="en-GB" sz="1100" b="1" i="1" dirty="0"/>
              <a:t>Current/alternative offerings in the market; Features of current/alternative  offerings (mention the most important advantages and disadvantages of current offerings); Competitive advantage:  any superior features that you have over your competitors’ offerings/current offerings. </a:t>
            </a:r>
          </a:p>
          <a:p>
            <a:pPr marL="0" indent="0">
              <a:buNone/>
            </a:pPr>
            <a:r>
              <a:rPr lang="en-ZA" sz="1100" i="1" dirty="0">
                <a:latin typeface="Calibri" panose="020F0502020204030204" pitchFamily="34" charset="0"/>
                <a:ea typeface="Times New Roman" panose="02020603050405020304" pitchFamily="18" charset="0"/>
              </a:rPr>
              <a:t>^Note there are direct and indirect competitors!</a:t>
            </a:r>
          </a:p>
          <a:p>
            <a:pPr marL="0" lvl="0" indent="0">
              <a:buNone/>
            </a:pPr>
            <a:endParaRPr lang="en-GB" sz="1100" b="1" dirty="0"/>
          </a:p>
          <a:p>
            <a:endParaRPr lang="en-ZA" dirty="0"/>
          </a:p>
        </p:txBody>
      </p:sp>
      <p:sp>
        <p:nvSpPr>
          <p:cNvPr id="4" name="Footer Placeholder 3"/>
          <p:cNvSpPr>
            <a:spLocks noGrp="1"/>
          </p:cNvSpPr>
          <p:nvPr>
            <p:ph type="ftr" sz="quarter" idx="11"/>
          </p:nvPr>
        </p:nvSpPr>
        <p:spPr/>
        <p:txBody>
          <a:bodyPr/>
          <a:lstStyle/>
          <a:p>
            <a:r>
              <a:rPr lang="en-ZA" dirty="0"/>
              <a:t>CUT idea-GYM Author E Conradie 2018 Update 2021 &amp; 2023 Power Point / Business plan TEMPLATE presentation</a:t>
            </a:r>
          </a:p>
        </p:txBody>
      </p:sp>
      <p:sp>
        <p:nvSpPr>
          <p:cNvPr id="5" name="Slide Number Placeholder 4"/>
          <p:cNvSpPr>
            <a:spLocks noGrp="1"/>
          </p:cNvSpPr>
          <p:nvPr>
            <p:ph type="sldNum" sz="quarter" idx="12"/>
          </p:nvPr>
        </p:nvSpPr>
        <p:spPr/>
        <p:txBody>
          <a:bodyPr/>
          <a:lstStyle/>
          <a:p>
            <a:fld id="{3A13282A-35AE-4162-8F01-6922A22D3973}" type="slidenum">
              <a:rPr lang="en-ZA" smtClean="0"/>
              <a:t>5</a:t>
            </a:fld>
            <a:endParaRPr lang="en-ZA"/>
          </a:p>
        </p:txBody>
      </p:sp>
      <p:sp>
        <p:nvSpPr>
          <p:cNvPr id="6" name="TextBox 5">
            <a:extLst>
              <a:ext uri="{FF2B5EF4-FFF2-40B4-BE49-F238E27FC236}">
                <a16:creationId xmlns:a16="http://schemas.microsoft.com/office/drawing/2014/main" id="{349A4ABC-9F90-4E00-BDC1-2F9D276C6752}"/>
              </a:ext>
            </a:extLst>
          </p:cNvPr>
          <p:cNvSpPr txBox="1"/>
          <p:nvPr/>
        </p:nvSpPr>
        <p:spPr>
          <a:xfrm>
            <a:off x="541176" y="644747"/>
            <a:ext cx="1539551" cy="2308324"/>
          </a:xfrm>
          <a:prstGeom prst="rect">
            <a:avLst/>
          </a:prstGeom>
          <a:noFill/>
        </p:spPr>
        <p:txBody>
          <a:bodyPr wrap="square" rtlCol="0">
            <a:spAutoFit/>
          </a:bodyPr>
          <a:lstStyle/>
          <a:p>
            <a:pPr marL="0" indent="0">
              <a:buNone/>
            </a:pPr>
            <a:r>
              <a:rPr lang="en-ZA" sz="1800" i="1" dirty="0">
                <a:latin typeface="Calibri" panose="020F0502020204030204" pitchFamily="34" charset="0"/>
                <a:ea typeface="Times New Roman" panose="02020603050405020304" pitchFamily="18" charset="0"/>
              </a:rPr>
              <a:t>Add pictures to illustrate the problem and pictures of products/logos of competitors</a:t>
            </a:r>
          </a:p>
        </p:txBody>
      </p:sp>
    </p:spTree>
    <p:extLst>
      <p:ext uri="{BB962C8B-B14F-4D97-AF65-F5344CB8AC3E}">
        <p14:creationId xmlns:p14="http://schemas.microsoft.com/office/powerpoint/2010/main" val="316158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4995-47CC-E0CB-0431-B27A5F3DB0B5}"/>
              </a:ext>
            </a:extLst>
          </p:cNvPr>
          <p:cNvSpPr>
            <a:spLocks noGrp="1"/>
          </p:cNvSpPr>
          <p:nvPr>
            <p:ph type="title"/>
          </p:nvPr>
        </p:nvSpPr>
        <p:spPr>
          <a:xfrm>
            <a:off x="2403566" y="365125"/>
            <a:ext cx="8950234" cy="1325563"/>
          </a:xfrm>
        </p:spPr>
        <p:txBody>
          <a:bodyPr>
            <a:normAutofit fontScale="90000"/>
          </a:bodyPr>
          <a:lstStyle/>
          <a:p>
            <a:r>
              <a:rPr lang="en-US" b="1" i="1" dirty="0">
                <a:latin typeface="+mn-lt"/>
              </a:rPr>
              <a:t>SLIDE 3 </a:t>
            </a:r>
            <a:r>
              <a:rPr lang="en-US" i="1" dirty="0"/>
              <a:t/>
            </a:r>
            <a:br>
              <a:rPr lang="en-US" i="1" dirty="0"/>
            </a:br>
            <a:r>
              <a:rPr lang="en-US" i="1" dirty="0"/>
              <a:t>Describe your potential clients and how this idea came about</a:t>
            </a:r>
            <a:endParaRPr lang="en-ZA" i="1" dirty="0"/>
          </a:p>
        </p:txBody>
      </p:sp>
      <p:sp>
        <p:nvSpPr>
          <p:cNvPr id="3" name="Content Placeholder 2">
            <a:extLst>
              <a:ext uri="{FF2B5EF4-FFF2-40B4-BE49-F238E27FC236}">
                <a16:creationId xmlns:a16="http://schemas.microsoft.com/office/drawing/2014/main" id="{90941CE7-0101-5FEE-BCE6-7AD1F724C011}"/>
              </a:ext>
            </a:extLst>
          </p:cNvPr>
          <p:cNvSpPr>
            <a:spLocks noGrp="1"/>
          </p:cNvSpPr>
          <p:nvPr>
            <p:ph idx="1"/>
          </p:nvPr>
        </p:nvSpPr>
        <p:spPr>
          <a:xfrm>
            <a:off x="2473234" y="1825625"/>
            <a:ext cx="8880566" cy="4351338"/>
          </a:xfrm>
        </p:spPr>
        <p:txBody>
          <a:bodyPr>
            <a:normAutofit lnSpcReduction="10000"/>
          </a:bodyPr>
          <a:lstStyle/>
          <a:p>
            <a:pPr marL="0" indent="0">
              <a:buNone/>
            </a:pPr>
            <a:r>
              <a:rPr lang="en-US" dirty="0"/>
              <a:t>Describe your potential clients:  </a:t>
            </a:r>
          </a:p>
          <a:p>
            <a:pPr marL="0" indent="0">
              <a:buNone/>
            </a:pPr>
            <a:r>
              <a:rPr lang="en-US" dirty="0">
                <a:ea typeface="Times New Roman" panose="02020603050405020304" pitchFamily="18" charset="0"/>
              </a:rPr>
              <a:t>	</a:t>
            </a:r>
            <a:r>
              <a:rPr lang="en-ZA" dirty="0">
                <a:ea typeface="Times New Roman" panose="02020603050405020304" pitchFamily="18" charset="0"/>
              </a:rPr>
              <a:t>Who will buy the product or pay for the service* </a:t>
            </a:r>
          </a:p>
          <a:p>
            <a:pPr marL="0" indent="0">
              <a:buNone/>
            </a:pPr>
            <a:r>
              <a:rPr lang="en-ZA" dirty="0">
                <a:ea typeface="Times New Roman" panose="02020603050405020304" pitchFamily="18" charset="0"/>
              </a:rPr>
              <a:t>	Where will it be implemented / used </a:t>
            </a:r>
          </a:p>
          <a:p>
            <a:pPr marL="0" indent="0">
              <a:buNone/>
            </a:pPr>
            <a:r>
              <a:rPr lang="en-ZA" dirty="0">
                <a:ea typeface="Times New Roman" panose="02020603050405020304" pitchFamily="18" charset="0"/>
              </a:rPr>
              <a:t>	Who will benefit from this project or product?</a:t>
            </a:r>
          </a:p>
          <a:p>
            <a:pPr marL="0" indent="0">
              <a:buNone/>
            </a:pPr>
            <a:endParaRPr lang="en-US" dirty="0"/>
          </a:p>
          <a:p>
            <a:pPr marL="0" indent="0">
              <a:buNone/>
            </a:pPr>
            <a:r>
              <a:rPr lang="en-US" dirty="0"/>
              <a:t>How this idea came about?</a:t>
            </a:r>
          </a:p>
          <a:p>
            <a:r>
              <a:rPr lang="en-ZA" dirty="0">
                <a:ea typeface="Times New Roman" panose="02020603050405020304" pitchFamily="18" charset="0"/>
              </a:rPr>
              <a:t>Add WOW FACTOR – who inspired you?</a:t>
            </a:r>
            <a:endParaRPr lang="en-ZA" dirty="0"/>
          </a:p>
          <a:p>
            <a:pPr marL="0" indent="0">
              <a:buNone/>
            </a:pPr>
            <a:r>
              <a:rPr lang="en-ZA" sz="2400" i="1" dirty="0">
                <a:latin typeface="Calibri" panose="020F0502020204030204" pitchFamily="34" charset="0"/>
                <a:ea typeface="Times New Roman" panose="02020603050405020304" pitchFamily="18" charset="0"/>
              </a:rPr>
              <a:t>*Tip: Paying customer may not be the beneficiary – explain this e.g., a parent will pay for extra classes, but the learner will benefit from extra classes) </a:t>
            </a:r>
            <a:endParaRPr lang="en-ZA" sz="2400" dirty="0">
              <a:latin typeface="Calibri" panose="020F0502020204030204" pitchFamily="34" charset="0"/>
              <a:ea typeface="Times New Roman" panose="02020603050405020304" pitchFamily="18" charset="0"/>
            </a:endParaRPr>
          </a:p>
          <a:p>
            <a:endParaRPr lang="en-ZA" dirty="0"/>
          </a:p>
        </p:txBody>
      </p:sp>
      <p:sp>
        <p:nvSpPr>
          <p:cNvPr id="4" name="Footer Placeholder 3">
            <a:extLst>
              <a:ext uri="{FF2B5EF4-FFF2-40B4-BE49-F238E27FC236}">
                <a16:creationId xmlns:a16="http://schemas.microsoft.com/office/drawing/2014/main" id="{22FB5776-8C23-F198-9998-3626D52FA1D9}"/>
              </a:ext>
            </a:extLst>
          </p:cNvPr>
          <p:cNvSpPr>
            <a:spLocks noGrp="1"/>
          </p:cNvSpPr>
          <p:nvPr>
            <p:ph type="ftr" sz="quarter" idx="11"/>
          </p:nvPr>
        </p:nvSpPr>
        <p:spPr/>
        <p:txBody>
          <a:bodyPr/>
          <a:lstStyle/>
          <a:p>
            <a:r>
              <a:rPr lang="en-ZA" dirty="0"/>
              <a:t>CUT I-GYM Author E Conradie 2018 – 2023 Power Point Presentation Template</a:t>
            </a:r>
          </a:p>
        </p:txBody>
      </p:sp>
      <p:sp>
        <p:nvSpPr>
          <p:cNvPr id="5" name="Slide Number Placeholder 4">
            <a:extLst>
              <a:ext uri="{FF2B5EF4-FFF2-40B4-BE49-F238E27FC236}">
                <a16:creationId xmlns:a16="http://schemas.microsoft.com/office/drawing/2014/main" id="{38726768-BB87-3AD3-E5D5-D7DE9FBFC101}"/>
              </a:ext>
            </a:extLst>
          </p:cNvPr>
          <p:cNvSpPr>
            <a:spLocks noGrp="1"/>
          </p:cNvSpPr>
          <p:nvPr>
            <p:ph type="sldNum" sz="quarter" idx="12"/>
          </p:nvPr>
        </p:nvSpPr>
        <p:spPr/>
        <p:txBody>
          <a:bodyPr/>
          <a:lstStyle/>
          <a:p>
            <a:fld id="{3A13282A-35AE-4162-8F01-6922A22D3973}" type="slidenum">
              <a:rPr lang="en-ZA" smtClean="0"/>
              <a:t>6</a:t>
            </a:fld>
            <a:endParaRPr lang="en-ZA"/>
          </a:p>
        </p:txBody>
      </p:sp>
      <p:sp>
        <p:nvSpPr>
          <p:cNvPr id="6" name="TextBox 5">
            <a:extLst>
              <a:ext uri="{FF2B5EF4-FFF2-40B4-BE49-F238E27FC236}">
                <a16:creationId xmlns:a16="http://schemas.microsoft.com/office/drawing/2014/main" id="{524FFD61-C538-6BEF-3D70-708C2B7EB0F3}"/>
              </a:ext>
            </a:extLst>
          </p:cNvPr>
          <p:cNvSpPr txBox="1"/>
          <p:nvPr/>
        </p:nvSpPr>
        <p:spPr>
          <a:xfrm>
            <a:off x="541176" y="644747"/>
            <a:ext cx="1539551" cy="3693319"/>
          </a:xfrm>
          <a:prstGeom prst="rect">
            <a:avLst/>
          </a:prstGeom>
          <a:noFill/>
        </p:spPr>
        <p:txBody>
          <a:bodyPr wrap="square" rtlCol="0">
            <a:spAutoFit/>
          </a:bodyPr>
          <a:lstStyle/>
          <a:p>
            <a:r>
              <a:rPr lang="en-US" dirty="0"/>
              <a:t>Add appropriate photo(s) to indicate potential clients – note written permission is needed if from persons if you want to use their photos</a:t>
            </a:r>
            <a:endParaRPr lang="en-ZA" dirty="0"/>
          </a:p>
        </p:txBody>
      </p:sp>
    </p:spTree>
    <p:extLst>
      <p:ext uri="{BB962C8B-B14F-4D97-AF65-F5344CB8AC3E}">
        <p14:creationId xmlns:p14="http://schemas.microsoft.com/office/powerpoint/2010/main" val="112159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301" y="464315"/>
            <a:ext cx="8151223" cy="1325563"/>
          </a:xfrm>
        </p:spPr>
        <p:txBody>
          <a:bodyPr>
            <a:normAutofit fontScale="90000"/>
          </a:bodyPr>
          <a:lstStyle/>
          <a:p>
            <a:r>
              <a:rPr lang="en-ZA" b="1" i="1" dirty="0">
                <a:latin typeface="Calibri" panose="020F0502020204030204" pitchFamily="34" charset="0"/>
                <a:ea typeface="Times New Roman" panose="02020603050405020304" pitchFamily="18" charset="0"/>
                <a:cs typeface="Times New Roman" panose="02020603050405020304" pitchFamily="18" charset="0"/>
              </a:rPr>
              <a:t>SLIDE 4</a:t>
            </a:r>
            <a:r>
              <a:rPr lang="en-ZA" dirty="0">
                <a:latin typeface="Calibri" panose="020F0502020204030204" pitchFamily="34" charset="0"/>
                <a:ea typeface="Times New Roman" panose="02020603050405020304" pitchFamily="18" charset="0"/>
                <a:cs typeface="Times New Roman" panose="02020603050405020304" pitchFamily="18" charset="0"/>
              </a:rPr>
              <a:t/>
            </a:r>
            <a:br>
              <a:rPr lang="en-ZA" dirty="0">
                <a:latin typeface="Calibri" panose="020F0502020204030204" pitchFamily="34" charset="0"/>
                <a:ea typeface="Times New Roman" panose="02020603050405020304" pitchFamily="18" charset="0"/>
                <a:cs typeface="Times New Roman" panose="02020603050405020304" pitchFamily="18" charset="0"/>
              </a:rPr>
            </a:br>
            <a:r>
              <a:rPr lang="en-ZA" dirty="0">
                <a:latin typeface="Calibri" panose="020F0502020204030204" pitchFamily="34" charset="0"/>
                <a:ea typeface="Times New Roman" panose="02020603050405020304" pitchFamily="18" charset="0"/>
                <a:cs typeface="Times New Roman" panose="02020603050405020304" pitchFamily="18" charset="0"/>
              </a:rPr>
              <a:t>Finances  (Expenses/Costs &amp; Income)</a:t>
            </a:r>
            <a:br>
              <a:rPr lang="en-ZA" dirty="0">
                <a:latin typeface="Calibri" panose="020F0502020204030204" pitchFamily="34" charset="0"/>
                <a:ea typeface="Times New Roman" panose="02020603050405020304" pitchFamily="18" charset="0"/>
                <a:cs typeface="Times New Roman" panose="02020603050405020304" pitchFamily="18" charset="0"/>
              </a:rPr>
            </a:br>
            <a:endParaRPr lang="en-ZA" dirty="0"/>
          </a:p>
        </p:txBody>
      </p:sp>
      <p:sp>
        <p:nvSpPr>
          <p:cNvPr id="3" name="Content Placeholder 2"/>
          <p:cNvSpPr>
            <a:spLocks noGrp="1"/>
          </p:cNvSpPr>
          <p:nvPr>
            <p:ph idx="1"/>
          </p:nvPr>
        </p:nvSpPr>
        <p:spPr>
          <a:xfrm>
            <a:off x="687977" y="2011680"/>
            <a:ext cx="10722576" cy="3992113"/>
          </a:xfrm>
        </p:spPr>
        <p:txBody>
          <a:bodyPr>
            <a:normAutofit fontScale="25000" lnSpcReduction="20000"/>
          </a:bodyPr>
          <a:lstStyle/>
          <a:p>
            <a:pPr indent="0">
              <a:buNone/>
            </a:pPr>
            <a:endParaRPr lang="en-ZA" sz="7200" i="1" u="sng" dirty="0">
              <a:ea typeface="Times New Roman" panose="02020603050405020304" pitchFamily="18" charset="0"/>
              <a:cs typeface="Arial" panose="020B0604020202020204" pitchFamily="34" charset="0"/>
            </a:endParaRPr>
          </a:p>
          <a:p>
            <a:pPr indent="0">
              <a:buNone/>
            </a:pPr>
            <a:r>
              <a:rPr lang="en-ZA" sz="7200" b="1" dirty="0">
                <a:ea typeface="Times New Roman" panose="02020603050405020304" pitchFamily="18" charset="0"/>
                <a:cs typeface="Arial" panose="020B0604020202020204" pitchFamily="34" charset="0"/>
              </a:rPr>
              <a:t>COSTS should include at least the following: </a:t>
            </a:r>
          </a:p>
          <a:p>
            <a:pPr indent="0">
              <a:buNone/>
            </a:pPr>
            <a:r>
              <a:rPr lang="en-ZA" sz="7200" dirty="0">
                <a:ea typeface="Times New Roman" panose="02020603050405020304" pitchFamily="18" charset="0"/>
                <a:cs typeface="Arial" panose="020B0604020202020204" pitchFamily="34" charset="0"/>
              </a:rPr>
              <a:t>And estimate prise for components; manufacturing of protype; manufacturing of final product, *marketing; distribution; staff salaries; rent of factory / facilities</a:t>
            </a:r>
            <a:endParaRPr lang="en-ZA" sz="7200" b="1" dirty="0">
              <a:ea typeface="Times New Roman" panose="02020603050405020304" pitchFamily="18" charset="0"/>
              <a:cs typeface="Arial" panose="020B0604020202020204" pitchFamily="34" charset="0"/>
            </a:endParaRPr>
          </a:p>
          <a:p>
            <a:pPr indent="0">
              <a:buNone/>
            </a:pPr>
            <a:r>
              <a:rPr lang="en-ZA" sz="7200" b="1" dirty="0">
                <a:ea typeface="Times New Roman" panose="02020603050405020304" pitchFamily="18" charset="0"/>
              </a:rPr>
              <a:t>Quotes - </a:t>
            </a:r>
            <a:r>
              <a:rPr lang="en-ZA" sz="7200" dirty="0">
                <a:ea typeface="Times New Roman" panose="02020603050405020304" pitchFamily="18" charset="0"/>
              </a:rPr>
              <a:t> get real quotes (online is fine but do get at least three with references and add the date when you compile this data, also update this to be not older than three months) and look at alternatives to limit expenses e.g., transport –  look at  option to hire a vehicle or to outsource to e.g., Mr Delivery</a:t>
            </a:r>
          </a:p>
          <a:p>
            <a:pPr indent="0">
              <a:buNone/>
            </a:pPr>
            <a:r>
              <a:rPr lang="en-ZA" sz="7200" b="1" dirty="0">
                <a:solidFill>
                  <a:schemeClr val="accent2">
                    <a:lumMod val="50000"/>
                  </a:schemeClr>
                </a:solidFill>
                <a:ea typeface="Times New Roman" panose="02020603050405020304" pitchFamily="18" charset="0"/>
              </a:rPr>
              <a:t>If you need prototyping, please have two costing structures – one for the prototyping and one for production with the aim to access the market </a:t>
            </a:r>
          </a:p>
          <a:p>
            <a:pPr indent="0">
              <a:buNone/>
            </a:pPr>
            <a:r>
              <a:rPr lang="en-US" sz="7200" dirty="0">
                <a:cs typeface="Arial" panose="020B0604020202020204" pitchFamily="34" charset="0"/>
              </a:rPr>
              <a:t>To fill in Tables in the next slides calculation to achieved each milestone needs to be done. The second Table requires timeline and costing. The first table is an in-depth description of the milestones. </a:t>
            </a:r>
          </a:p>
          <a:p>
            <a:pPr indent="0">
              <a:buNone/>
            </a:pPr>
            <a:r>
              <a:rPr lang="en-US" sz="7200" i="1" dirty="0">
                <a:solidFill>
                  <a:schemeClr val="accent6">
                    <a:lumMod val="75000"/>
                  </a:schemeClr>
                </a:solidFill>
                <a:cs typeface="Arial" panose="020B0604020202020204" pitchFamily="34" charset="0"/>
              </a:rPr>
              <a:t>NOTE in this template two sets of the tables are provided – the first set of two you should use </a:t>
            </a:r>
            <a:r>
              <a:rPr lang="en-US" sz="7200" dirty="0">
                <a:solidFill>
                  <a:schemeClr val="accent6">
                    <a:lumMod val="75000"/>
                  </a:schemeClr>
                </a:solidFill>
                <a:cs typeface="Arial" panose="020B0604020202020204" pitchFamily="34" charset="0"/>
              </a:rPr>
              <a:t>if your idea is a product and the second set of two slides if your idea is a project, you should fill in.</a:t>
            </a:r>
          </a:p>
          <a:p>
            <a:pPr indent="0">
              <a:buNone/>
            </a:pPr>
            <a:r>
              <a:rPr lang="en-US" sz="7200" b="1" i="1" dirty="0">
                <a:cs typeface="Arial" panose="020B0604020202020204" pitchFamily="34" charset="0"/>
              </a:rPr>
              <a:t>Income – Use an excel spreadsheet to calculate your income and take a screenshot to post here</a:t>
            </a:r>
          </a:p>
          <a:p>
            <a:pPr indent="0">
              <a:buNone/>
            </a:pPr>
            <a:endParaRPr lang="en-ZA" sz="7200" b="1" i="1" dirty="0">
              <a:solidFill>
                <a:schemeClr val="accent2">
                  <a:lumMod val="50000"/>
                </a:schemeClr>
              </a:solidFill>
              <a:latin typeface="Calibri" panose="020F0502020204030204" pitchFamily="34" charset="0"/>
              <a:ea typeface="Times New Roman" panose="02020603050405020304" pitchFamily="18" charset="0"/>
            </a:endParaRPr>
          </a:p>
          <a:p>
            <a:pPr indent="0">
              <a:buNone/>
            </a:pPr>
            <a:r>
              <a:rPr lang="en-ZA" sz="7200" i="1" dirty="0">
                <a:ea typeface="Times New Roman" panose="02020603050405020304" pitchFamily="18" charset="0"/>
              </a:rPr>
              <a:t> </a:t>
            </a:r>
          </a:p>
          <a:p>
            <a:pPr indent="0">
              <a:buNone/>
            </a:pPr>
            <a:endParaRPr lang="en-ZA" b="1" i="1" dirty="0">
              <a:ea typeface="Times New Roman" panose="02020603050405020304" pitchFamily="18" charset="0"/>
              <a:cs typeface="Arial" panose="020B0604020202020204" pitchFamily="34" charset="0"/>
            </a:endParaRPr>
          </a:p>
          <a:p>
            <a:pPr indent="0">
              <a:buNone/>
            </a:pPr>
            <a:endParaRPr lang="en-ZA" i="1" u="sng" dirty="0">
              <a:ea typeface="Times New Roman" panose="02020603050405020304" pitchFamily="18" charset="0"/>
              <a:cs typeface="Arial" panose="020B0604020202020204" pitchFamily="34" charset="0"/>
            </a:endParaRPr>
          </a:p>
          <a:p>
            <a:pPr indent="0">
              <a:buNone/>
            </a:pPr>
            <a:r>
              <a:rPr lang="en-ZA" i="1" dirty="0">
                <a:ea typeface="Times New Roman" panose="02020603050405020304" pitchFamily="18" charset="0"/>
                <a:cs typeface="Arial" panose="020B0604020202020204" pitchFamily="34" charset="0"/>
              </a:rPr>
              <a:t> </a:t>
            </a:r>
            <a:endParaRPr lang="en-ZA" sz="1600" dirty="0">
              <a:ea typeface="Times New Roman" panose="02020603050405020304" pitchFamily="18" charset="0"/>
              <a:cs typeface="Arial" panose="020B0604020202020204" pitchFamily="34" charset="0"/>
            </a:endParaRPr>
          </a:p>
          <a:p>
            <a:endParaRPr lang="en-ZA" dirty="0"/>
          </a:p>
        </p:txBody>
      </p:sp>
      <p:sp>
        <p:nvSpPr>
          <p:cNvPr id="4" name="Footer Placeholder 3"/>
          <p:cNvSpPr>
            <a:spLocks noGrp="1"/>
          </p:cNvSpPr>
          <p:nvPr>
            <p:ph type="ftr" sz="quarter" idx="11"/>
          </p:nvPr>
        </p:nvSpPr>
        <p:spPr/>
        <p:txBody>
          <a:bodyPr/>
          <a:lstStyle/>
          <a:p>
            <a:r>
              <a:rPr lang="en-ZA" dirty="0"/>
              <a:t>CUT idea-GYM Author E Conradie 2018 Update 2021 &amp; 2023 Power Point / Business plan TEMPLATE presentation</a:t>
            </a:r>
          </a:p>
        </p:txBody>
      </p:sp>
      <p:sp>
        <p:nvSpPr>
          <p:cNvPr id="5" name="Slide Number Placeholder 4"/>
          <p:cNvSpPr>
            <a:spLocks noGrp="1"/>
          </p:cNvSpPr>
          <p:nvPr>
            <p:ph type="sldNum" sz="quarter" idx="12"/>
          </p:nvPr>
        </p:nvSpPr>
        <p:spPr/>
        <p:txBody>
          <a:bodyPr/>
          <a:lstStyle/>
          <a:p>
            <a:fld id="{3A13282A-35AE-4162-8F01-6922A22D3973}" type="slidenum">
              <a:rPr lang="en-ZA" smtClean="0"/>
              <a:t>7</a:t>
            </a:fld>
            <a:endParaRPr lang="en-ZA"/>
          </a:p>
        </p:txBody>
      </p:sp>
      <p:sp>
        <p:nvSpPr>
          <p:cNvPr id="6" name="TextBox 5">
            <a:extLst>
              <a:ext uri="{FF2B5EF4-FFF2-40B4-BE49-F238E27FC236}">
                <a16:creationId xmlns:a16="http://schemas.microsoft.com/office/drawing/2014/main" id="{F772A1DC-C91F-4A09-A55C-F916191F8A5C}"/>
              </a:ext>
            </a:extLst>
          </p:cNvPr>
          <p:cNvSpPr txBox="1"/>
          <p:nvPr/>
        </p:nvSpPr>
        <p:spPr>
          <a:xfrm>
            <a:off x="541176" y="644747"/>
            <a:ext cx="1539551" cy="923330"/>
          </a:xfrm>
          <a:prstGeom prst="rect">
            <a:avLst/>
          </a:prstGeom>
          <a:noFill/>
        </p:spPr>
        <p:txBody>
          <a:bodyPr wrap="square" rtlCol="0">
            <a:spAutoFit/>
          </a:bodyPr>
          <a:lstStyle/>
          <a:p>
            <a:r>
              <a:rPr lang="en-US" dirty="0"/>
              <a:t>Add your logo here or info here</a:t>
            </a:r>
            <a:endParaRPr lang="en-ZA" dirty="0"/>
          </a:p>
        </p:txBody>
      </p:sp>
    </p:spTree>
    <p:extLst>
      <p:ext uri="{BB962C8B-B14F-4D97-AF65-F5344CB8AC3E}">
        <p14:creationId xmlns:p14="http://schemas.microsoft.com/office/powerpoint/2010/main" val="293524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05" y="373626"/>
            <a:ext cx="10515600" cy="941971"/>
          </a:xfrm>
        </p:spPr>
        <p:txBody>
          <a:bodyPr>
            <a:normAutofit fontScale="90000"/>
          </a:bodyPr>
          <a:lstStyle/>
          <a:p>
            <a:r>
              <a:rPr lang="en-ZA" b="1" i="1" dirty="0">
                <a:latin typeface="Calibri" panose="020F0502020204030204" pitchFamily="34" charset="0"/>
                <a:cs typeface="Times New Roman" panose="02020603050405020304" pitchFamily="18" charset="0"/>
              </a:rPr>
              <a:t>            SLIDE 5</a:t>
            </a:r>
            <a:r>
              <a:rPr lang="en-ZA" i="1" dirty="0">
                <a:latin typeface="Calibri" panose="020F0502020204030204" pitchFamily="34" charset="0"/>
                <a:cs typeface="Times New Roman" panose="02020603050405020304" pitchFamily="18" charset="0"/>
              </a:rPr>
              <a:t/>
            </a:r>
            <a:br>
              <a:rPr lang="en-ZA" i="1" dirty="0">
                <a:latin typeface="Calibri" panose="020F0502020204030204" pitchFamily="34" charset="0"/>
                <a:cs typeface="Times New Roman" panose="02020603050405020304" pitchFamily="18" charset="0"/>
              </a:rPr>
            </a:br>
            <a:r>
              <a:rPr lang="en-ZA" i="1" dirty="0">
                <a:latin typeface="Calibri" panose="020F0502020204030204" pitchFamily="34" charset="0"/>
                <a:cs typeface="Times New Roman" panose="02020603050405020304" pitchFamily="18" charset="0"/>
              </a:rPr>
              <a:t>           Income and Profit</a:t>
            </a:r>
            <a:br>
              <a:rPr lang="en-ZA" i="1" dirty="0">
                <a:latin typeface="Calibri" panose="020F0502020204030204" pitchFamily="34" charset="0"/>
                <a:cs typeface="Times New Roman" panose="02020603050405020304" pitchFamily="18" charset="0"/>
              </a:rPr>
            </a:br>
            <a:endParaRPr lang="en-ZA" dirty="0"/>
          </a:p>
        </p:txBody>
      </p:sp>
      <p:sp>
        <p:nvSpPr>
          <p:cNvPr id="3" name="Content Placeholder 2"/>
          <p:cNvSpPr>
            <a:spLocks noGrp="1"/>
          </p:cNvSpPr>
          <p:nvPr>
            <p:ph idx="1"/>
          </p:nvPr>
        </p:nvSpPr>
        <p:spPr>
          <a:xfrm>
            <a:off x="838200" y="1328913"/>
            <a:ext cx="10515600" cy="4693063"/>
          </a:xfrm>
        </p:spPr>
        <p:txBody>
          <a:bodyPr>
            <a:normAutofit fontScale="25000" lnSpcReduction="20000"/>
          </a:bodyPr>
          <a:lstStyle/>
          <a:p>
            <a:pPr indent="0">
              <a:buNone/>
            </a:pPr>
            <a:r>
              <a:rPr lang="en-ZA" sz="7200" b="1" i="1" dirty="0">
                <a:ea typeface="Times New Roman" panose="02020603050405020304" pitchFamily="18" charset="0"/>
                <a:cs typeface="Arial" panose="020B0604020202020204" pitchFamily="34" charset="0"/>
              </a:rPr>
              <a:t>Determine potential income: </a:t>
            </a:r>
            <a:endParaRPr lang="en-ZA" sz="7200" b="1" i="1" dirty="0">
              <a:highlight>
                <a:srgbClr val="FFFF00"/>
              </a:highlight>
              <a:ea typeface="Times New Roman" panose="02020603050405020304" pitchFamily="18" charset="0"/>
              <a:cs typeface="Arial" panose="020B0604020202020204" pitchFamily="34" charset="0"/>
            </a:endParaRPr>
          </a:p>
          <a:p>
            <a:pPr indent="0">
              <a:buNone/>
            </a:pPr>
            <a:r>
              <a:rPr lang="en-ZA" sz="7200" i="1" dirty="0">
                <a:ea typeface="Times New Roman" panose="02020603050405020304" pitchFamily="18" charset="0"/>
                <a:cs typeface="Arial" panose="020B0604020202020204" pitchFamily="34" charset="0"/>
              </a:rPr>
              <a:t>1. An estimate prize of item (selling prise) or fees (if a project per lesson / session / group) = </a:t>
            </a:r>
            <a:r>
              <a:rPr lang="en-ZA" sz="7200" b="1" i="1" dirty="0">
                <a:ea typeface="Times New Roman" panose="02020603050405020304" pitchFamily="18" charset="0"/>
                <a:cs typeface="Arial" panose="020B0604020202020204" pitchFamily="34" charset="0"/>
              </a:rPr>
              <a:t>INCOME!</a:t>
            </a:r>
          </a:p>
          <a:p>
            <a:pPr indent="0">
              <a:buNone/>
            </a:pPr>
            <a:r>
              <a:rPr lang="en-ZA" sz="7200" b="1" i="1" dirty="0">
                <a:ea typeface="Times New Roman" panose="02020603050405020304" pitchFamily="18" charset="0"/>
                <a:cs typeface="Arial" panose="020B0604020202020204" pitchFamily="34" charset="0"/>
              </a:rPr>
              <a:t>2. Add a graph indicating the m</a:t>
            </a:r>
            <a:r>
              <a:rPr lang="en-ZA" sz="7200" i="1" dirty="0">
                <a:ea typeface="Times New Roman" panose="02020603050405020304" pitchFamily="18" charset="0"/>
                <a:cs typeface="Arial" panose="020B0604020202020204" pitchFamily="34" charset="0"/>
              </a:rPr>
              <a:t>inimal viable point where money will be made? Utilize excel spreadsheet – a template can be provided – please request this via email &amp; also look out for Finance Masterclasses on offer</a:t>
            </a:r>
          </a:p>
          <a:p>
            <a:pPr indent="0">
              <a:buNone/>
            </a:pPr>
            <a:r>
              <a:rPr lang="en-ZA" sz="7200" i="1" dirty="0">
                <a:ea typeface="Times New Roman" panose="02020603050405020304" pitchFamily="18" charset="0"/>
                <a:cs typeface="Arial" panose="020B0604020202020204" pitchFamily="34" charset="0"/>
              </a:rPr>
              <a:t>3. Summarise the </a:t>
            </a:r>
            <a:r>
              <a:rPr lang="en-ZA" sz="7200" b="1" i="1" dirty="0">
                <a:ea typeface="Times New Roman" panose="02020603050405020304" pitchFamily="18" charset="0"/>
                <a:cs typeface="Arial" panose="020B0604020202020204" pitchFamily="34" charset="0"/>
              </a:rPr>
              <a:t>PROFIT </a:t>
            </a:r>
            <a:r>
              <a:rPr lang="en-ZA" sz="7200" i="1" dirty="0">
                <a:ea typeface="Times New Roman" panose="02020603050405020304" pitchFamily="18" charset="0"/>
                <a:cs typeface="Arial" panose="020B0604020202020204" pitchFamily="34" charset="0"/>
              </a:rPr>
              <a:t>– Income versus expenses (be realist – e.g., your salary could (should!) be zero in first few months however you should add salaries and you should make sure costing in tables is listed per month or per year and this taken into consideration when you do the calculations)</a:t>
            </a:r>
          </a:p>
          <a:p>
            <a:pPr indent="0">
              <a:buNone/>
            </a:pPr>
            <a:r>
              <a:rPr lang="en-ZA" sz="7200" i="1" dirty="0">
                <a:ea typeface="Times New Roman" panose="02020603050405020304" pitchFamily="18" charset="0"/>
                <a:cs typeface="Arial" panose="020B0604020202020204" pitchFamily="34" charset="0"/>
              </a:rPr>
              <a:t>This is the MOST important information where you combine all numbers to indicate what is needed and amounts and where </a:t>
            </a:r>
            <a:endParaRPr lang="en-ZA" sz="7200" b="1" i="1" dirty="0">
              <a:ea typeface="Times New Roman" panose="02020603050405020304" pitchFamily="18" charset="0"/>
              <a:cs typeface="Arial" panose="020B0604020202020204" pitchFamily="34" charset="0"/>
            </a:endParaRPr>
          </a:p>
          <a:p>
            <a:pPr indent="0">
              <a:buNone/>
            </a:pPr>
            <a:r>
              <a:rPr lang="en-ZA" sz="7200" b="1" i="1" dirty="0">
                <a:ea typeface="Times New Roman" panose="02020603050405020304" pitchFamily="18" charset="0"/>
                <a:cs typeface="Arial" panose="020B0604020202020204" pitchFamily="34" charset="0"/>
              </a:rPr>
              <a:t>Summarise how money can be made in ONE SENTENCE</a:t>
            </a:r>
            <a:r>
              <a:rPr lang="en-ZA" sz="7200" i="1" dirty="0">
                <a:ea typeface="Times New Roman" panose="02020603050405020304" pitchFamily="18" charset="0"/>
                <a:cs typeface="Arial" panose="020B0604020202020204" pitchFamily="34" charset="0"/>
              </a:rPr>
              <a:t> for a 3 min pitch –  E.g. You can say this: </a:t>
            </a:r>
            <a:r>
              <a:rPr lang="en-ZA" sz="7200" dirty="0">
                <a:solidFill>
                  <a:schemeClr val="accent2">
                    <a:lumMod val="50000"/>
                  </a:schemeClr>
                </a:solidFill>
                <a:ea typeface="Times New Roman" panose="02020603050405020304" pitchFamily="18" charset="0"/>
                <a:cs typeface="Arial" panose="020B0604020202020204" pitchFamily="34" charset="0"/>
              </a:rPr>
              <a:t>If I can produce 100 of my product at a cost of R … and sell this as a prize of …… I will be able to cover my cost (production and marketing). If I can market my product, I can sell a 1000 of my product and cover my cost and make a profit of ….. . </a:t>
            </a:r>
          </a:p>
          <a:p>
            <a:pPr indent="0">
              <a:buNone/>
            </a:pPr>
            <a:endParaRPr lang="en-ZA" sz="7200" i="1" dirty="0">
              <a:ea typeface="Times New Roman" panose="02020603050405020304" pitchFamily="18" charset="0"/>
            </a:endParaRPr>
          </a:p>
          <a:p>
            <a:pPr indent="0">
              <a:buNone/>
            </a:pPr>
            <a:r>
              <a:rPr lang="en-ZA" sz="7200" b="1" i="1" dirty="0">
                <a:ea typeface="Times New Roman" panose="02020603050405020304" pitchFamily="18" charset="0"/>
              </a:rPr>
              <a:t>How will this project/ invention be funded:</a:t>
            </a:r>
          </a:p>
          <a:p>
            <a:pPr indent="0">
              <a:buNone/>
            </a:pPr>
            <a:r>
              <a:rPr lang="en-ZA" sz="7200" b="1" i="1" dirty="0">
                <a:ea typeface="Times New Roman" panose="02020603050405020304" pitchFamily="18" charset="0"/>
              </a:rPr>
              <a:t>Start-up Funds</a:t>
            </a:r>
            <a:r>
              <a:rPr lang="en-ZA" sz="7200" i="1" dirty="0">
                <a:ea typeface="Times New Roman" panose="02020603050405020304" pitchFamily="18" charset="0"/>
              </a:rPr>
              <a:t>: Indicate any if you are planning to invest any of  your own money; funding applications you plan to apply to etc. Competition you took part in with the aim to received funding / mentorship / training.</a:t>
            </a:r>
          </a:p>
          <a:p>
            <a:pPr indent="0">
              <a:buNone/>
            </a:pPr>
            <a:endParaRPr lang="en-ZA" dirty="0"/>
          </a:p>
        </p:txBody>
      </p:sp>
      <p:sp>
        <p:nvSpPr>
          <p:cNvPr id="4" name="Footer Placeholder 3"/>
          <p:cNvSpPr>
            <a:spLocks noGrp="1"/>
          </p:cNvSpPr>
          <p:nvPr>
            <p:ph type="ftr" sz="quarter" idx="11"/>
          </p:nvPr>
        </p:nvSpPr>
        <p:spPr/>
        <p:txBody>
          <a:bodyPr/>
          <a:lstStyle/>
          <a:p>
            <a:r>
              <a:rPr lang="en-ZA" dirty="0"/>
              <a:t>CUT I-GYM Author E Conradie 2018 Update 2021 &amp; 2023 Power Point / Business plan TEMPLATE presentation</a:t>
            </a:r>
          </a:p>
        </p:txBody>
      </p:sp>
      <p:sp>
        <p:nvSpPr>
          <p:cNvPr id="5" name="Slide Number Placeholder 4"/>
          <p:cNvSpPr>
            <a:spLocks noGrp="1"/>
          </p:cNvSpPr>
          <p:nvPr>
            <p:ph type="sldNum" sz="quarter" idx="12"/>
          </p:nvPr>
        </p:nvSpPr>
        <p:spPr/>
        <p:txBody>
          <a:bodyPr/>
          <a:lstStyle/>
          <a:p>
            <a:fld id="{3A13282A-35AE-4162-8F01-6922A22D3973}" type="slidenum">
              <a:rPr lang="en-ZA" smtClean="0"/>
              <a:t>8</a:t>
            </a:fld>
            <a:endParaRPr lang="en-ZA"/>
          </a:p>
        </p:txBody>
      </p:sp>
    </p:spTree>
    <p:extLst>
      <p:ext uri="{BB962C8B-B14F-4D97-AF65-F5344CB8AC3E}">
        <p14:creationId xmlns:p14="http://schemas.microsoft.com/office/powerpoint/2010/main" val="364553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FC4C-23F4-36B8-255B-769BE873F6D3}"/>
              </a:ext>
            </a:extLst>
          </p:cNvPr>
          <p:cNvSpPr>
            <a:spLocks noGrp="1"/>
          </p:cNvSpPr>
          <p:nvPr>
            <p:ph type="title"/>
          </p:nvPr>
        </p:nvSpPr>
        <p:spPr/>
        <p:txBody>
          <a:bodyPr/>
          <a:lstStyle/>
          <a:p>
            <a:r>
              <a:rPr lang="en-US" b="1" i="1" dirty="0"/>
              <a:t>Slide 6 and 7 (Product) / Slide 8 and 9 (Project)</a:t>
            </a:r>
            <a:endParaRPr lang="en-ZA" b="1" i="1" dirty="0"/>
          </a:p>
        </p:txBody>
      </p:sp>
      <p:sp>
        <p:nvSpPr>
          <p:cNvPr id="3" name="Content Placeholder 2">
            <a:extLst>
              <a:ext uri="{FF2B5EF4-FFF2-40B4-BE49-F238E27FC236}">
                <a16:creationId xmlns:a16="http://schemas.microsoft.com/office/drawing/2014/main" id="{C7CF786E-FFB4-14B2-866D-694F2F273DA7}"/>
              </a:ext>
            </a:extLst>
          </p:cNvPr>
          <p:cNvSpPr>
            <a:spLocks noGrp="1"/>
          </p:cNvSpPr>
          <p:nvPr>
            <p:ph idx="1"/>
          </p:nvPr>
        </p:nvSpPr>
        <p:spPr>
          <a:xfrm>
            <a:off x="3051425" y="2370156"/>
            <a:ext cx="5599415" cy="640173"/>
          </a:xfrm>
        </p:spPr>
        <p:txBody>
          <a:bodyPr>
            <a:normAutofit fontScale="55000" lnSpcReduction="20000"/>
          </a:bodyPr>
          <a:lstStyle/>
          <a:p>
            <a:pPr marL="0" indent="0">
              <a:buNone/>
            </a:pPr>
            <a:r>
              <a:rPr lang="en-US" i="1" dirty="0"/>
              <a:t>Complete the Technology Innovation Agency (TIA) tables in next slides</a:t>
            </a:r>
          </a:p>
          <a:p>
            <a:pPr marL="0" indent="0">
              <a:buNone/>
            </a:pPr>
            <a:r>
              <a:rPr lang="en-ZA" sz="1800" dirty="0">
                <a:solidFill>
                  <a:srgbClr val="BFBFBF"/>
                </a:solidFill>
                <a:effectLst/>
                <a:latin typeface="Calibri" panose="020F0502020204030204" pitchFamily="34" charset="0"/>
                <a:ea typeface="Calibri" panose="020F0502020204030204" pitchFamily="34" charset="0"/>
              </a:rPr>
              <a:t> </a:t>
            </a:r>
            <a:r>
              <a:rPr lang="en-ZA" sz="1800" u="sng" dirty="0">
                <a:solidFill>
                  <a:srgbClr val="BFBFBF"/>
                </a:solidFill>
                <a:effectLst/>
                <a:latin typeface="Calibri" panose="020F0502020204030204" pitchFamily="34" charset="0"/>
                <a:ea typeface="Calibri" panose="020F0502020204030204" pitchFamily="34" charset="0"/>
                <a:hlinkClick r:id="rId2"/>
              </a:rPr>
              <a:t>https://www.tia.org.za/</a:t>
            </a:r>
            <a:endParaRPr lang="en-ZA" i="1" dirty="0"/>
          </a:p>
        </p:txBody>
      </p:sp>
      <p:sp>
        <p:nvSpPr>
          <p:cNvPr id="4" name="Footer Placeholder 3">
            <a:extLst>
              <a:ext uri="{FF2B5EF4-FFF2-40B4-BE49-F238E27FC236}">
                <a16:creationId xmlns:a16="http://schemas.microsoft.com/office/drawing/2014/main" id="{0C2DE115-37AA-505E-711C-6D3EBD806250}"/>
              </a:ext>
            </a:extLst>
          </p:cNvPr>
          <p:cNvSpPr>
            <a:spLocks noGrp="1"/>
          </p:cNvSpPr>
          <p:nvPr>
            <p:ph type="ftr" sz="quarter" idx="11"/>
          </p:nvPr>
        </p:nvSpPr>
        <p:spPr/>
        <p:txBody>
          <a:bodyPr/>
          <a:lstStyle/>
          <a:p>
            <a:r>
              <a:rPr lang="en-ZA" dirty="0"/>
              <a:t>CUT I-GYM Author E Conradie 2018 – 2023 Power Point Presentation Template</a:t>
            </a:r>
          </a:p>
        </p:txBody>
      </p:sp>
      <p:sp>
        <p:nvSpPr>
          <p:cNvPr id="5" name="Slide Number Placeholder 4">
            <a:extLst>
              <a:ext uri="{FF2B5EF4-FFF2-40B4-BE49-F238E27FC236}">
                <a16:creationId xmlns:a16="http://schemas.microsoft.com/office/drawing/2014/main" id="{8DF22BBE-8100-7438-CA04-579D74050E28}"/>
              </a:ext>
            </a:extLst>
          </p:cNvPr>
          <p:cNvSpPr>
            <a:spLocks noGrp="1"/>
          </p:cNvSpPr>
          <p:nvPr>
            <p:ph type="sldNum" sz="quarter" idx="12"/>
          </p:nvPr>
        </p:nvSpPr>
        <p:spPr/>
        <p:txBody>
          <a:bodyPr/>
          <a:lstStyle/>
          <a:p>
            <a:fld id="{3A13282A-35AE-4162-8F01-6922A22D3973}" type="slidenum">
              <a:rPr lang="en-ZA" smtClean="0"/>
              <a:t>9</a:t>
            </a:fld>
            <a:endParaRPr lang="en-ZA" dirty="0"/>
          </a:p>
        </p:txBody>
      </p:sp>
    </p:spTree>
    <p:extLst>
      <p:ext uri="{BB962C8B-B14F-4D97-AF65-F5344CB8AC3E}">
        <p14:creationId xmlns:p14="http://schemas.microsoft.com/office/powerpoint/2010/main" val="1389155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e9ea1e-ea74-4888-87c7-4d7539d18b38">
      <Terms xmlns="http://schemas.microsoft.com/office/infopath/2007/PartnerControls"/>
    </lcf76f155ced4ddcb4097134ff3c332f>
    <TaxCatchAll xmlns="63e1379d-b46d-4dde-9536-7266c36044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9EE3C0BB5B004AA1904EB8756D8E39" ma:contentTypeVersion="13" ma:contentTypeDescription="Create a new document." ma:contentTypeScope="" ma:versionID="f417cc059977808937b83f75c6f50e6c">
  <xsd:schema xmlns:xsd="http://www.w3.org/2001/XMLSchema" xmlns:xs="http://www.w3.org/2001/XMLSchema" xmlns:p="http://schemas.microsoft.com/office/2006/metadata/properties" xmlns:ns2="41e9ea1e-ea74-4888-87c7-4d7539d18b38" xmlns:ns3="63e1379d-b46d-4dde-9536-7266c36044d4" targetNamespace="http://schemas.microsoft.com/office/2006/metadata/properties" ma:root="true" ma:fieldsID="cfe667a0e5e7854d38adfb4cf9d12d5e" ns2:_="" ns3:_="">
    <xsd:import namespace="41e9ea1e-ea74-4888-87c7-4d7539d18b38"/>
    <xsd:import namespace="63e1379d-b46d-4dde-9536-7266c36044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e9ea1e-ea74-4888-87c7-4d7539d18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d01312-c953-4c5e-b74a-de53b544e72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e1379d-b46d-4dde-9536-7266c36044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96db79c-7d48-4c9c-9469-234560d5e1d7}" ma:internalName="TaxCatchAll" ma:showField="CatchAllData" ma:web="63e1379d-b46d-4dde-9536-7266c36044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E0B2C3-3DFC-4BBF-A151-FB7D20C76888}">
  <ds:schemaRefs>
    <ds:schemaRef ds:uri="http://schemas.microsoft.com/sharepoint/v3/contenttype/forms"/>
  </ds:schemaRefs>
</ds:datastoreItem>
</file>

<file path=customXml/itemProps2.xml><?xml version="1.0" encoding="utf-8"?>
<ds:datastoreItem xmlns:ds="http://schemas.openxmlformats.org/officeDocument/2006/customXml" ds:itemID="{E90F87D9-3B04-4CB4-A51B-9B9E0A2736D1}">
  <ds:schemaRefs>
    <ds:schemaRef ds:uri="http://schemas.microsoft.com/office/2006/metadata/properties"/>
    <ds:schemaRef ds:uri="http://purl.org/dc/terms/"/>
    <ds:schemaRef ds:uri="63e1379d-b46d-4dde-9536-7266c36044d4"/>
    <ds:schemaRef ds:uri="41e9ea1e-ea74-4888-87c7-4d7539d18b38"/>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9FCCCF2-237B-4B50-8729-4350C9C5B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e9ea1e-ea74-4888-87c7-4d7539d18b38"/>
    <ds:schemaRef ds:uri="63e1379d-b46d-4dde-9536-7266c36044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4350</TotalTime>
  <Words>3483</Words>
  <Application>Microsoft Office PowerPoint</Application>
  <PresentationFormat>Widescreen</PresentationFormat>
  <Paragraphs>447</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等线</vt:lpstr>
      <vt:lpstr>Times New Roman</vt:lpstr>
      <vt:lpstr>Office Theme</vt:lpstr>
      <vt:lpstr>PowerPoint Presentation</vt:lpstr>
      <vt:lpstr>i-GYM Innovation Challenges (IC)</vt:lpstr>
      <vt:lpstr>This is a Template guideline for a presentation – replace with your details and save the file with your name and surname and date before emailing it back to us!</vt:lpstr>
      <vt:lpstr>SLIDE ONE (Add your three-word title here) </vt:lpstr>
      <vt:lpstr>SLIDE TWO  The problem &amp; competitors </vt:lpstr>
      <vt:lpstr>SLIDE 3  Describe your potential clients and how this idea came about</vt:lpstr>
      <vt:lpstr>SLIDE 4 Finances  (Expenses/Costs &amp; Income) </vt:lpstr>
      <vt:lpstr>            SLIDE 5            Income and Profit </vt:lpstr>
      <vt:lpstr>Slide 6 and 7 (Product) / Slide 8 and 9 (Project)</vt:lpstr>
      <vt:lpstr>Slide 6 and 7 (Product) </vt:lpstr>
      <vt:lpstr>PowerPoint Presentation</vt:lpstr>
      <vt:lpstr>PowerPoint Presentation</vt:lpstr>
      <vt:lpstr>PowerPoint Presentation</vt:lpstr>
      <vt:lpstr>SLIDE 9 PROJECT TIMELINE Summary</vt:lpstr>
      <vt:lpstr>SLIDE 10 The team and support and progress report (if applicable) </vt:lpstr>
      <vt:lpstr>End slide – leave presentation at this slide – if you run out of time – quickly scroll to this slide when saying thank you for the opportunity</vt:lpstr>
      <vt:lpstr> Advice from  Prof Seeram Ramakrishna, FREng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Template guideline for a presentation</dc:title>
  <dc:creator>Conradie Elizabeth</dc:creator>
  <cp:lastModifiedBy>Coetzer Jeanne</cp:lastModifiedBy>
  <cp:revision>75</cp:revision>
  <cp:lastPrinted>2018-05-04T09:07:08Z</cp:lastPrinted>
  <dcterms:created xsi:type="dcterms:W3CDTF">2018-03-08T14:35:03Z</dcterms:created>
  <dcterms:modified xsi:type="dcterms:W3CDTF">2023-08-17T07:40:02Z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0x010100DB9EE3C0BB5B004AA1904EB8756D8E39</vt:lpwstr>
  </property>
</Properties>
</file>